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1"/>
  </p:notesMasterIdLst>
  <p:sldIdLst>
    <p:sldId id="256" r:id="rId2"/>
    <p:sldId id="257" r:id="rId3"/>
    <p:sldId id="260" r:id="rId4"/>
    <p:sldId id="258" r:id="rId5"/>
    <p:sldId id="308" r:id="rId6"/>
    <p:sldId id="307" r:id="rId7"/>
    <p:sldId id="309" r:id="rId8"/>
    <p:sldId id="311" r:id="rId9"/>
    <p:sldId id="284" r:id="rId10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12"/>
      <p:bold r:id="rId13"/>
      <p:italic r:id="rId14"/>
      <p:boldItalic r:id="rId15"/>
    </p:embeddedFont>
    <p:embeddedFont>
      <p:font typeface="Barlow Semi Condensed Light" panose="00000406000000000000" pitchFamily="2" charset="0"/>
      <p:regular r:id="rId16"/>
      <p:bold r:id="rId17"/>
      <p:italic r:id="rId18"/>
      <p:boldItalic r:id="rId19"/>
    </p:embeddedFont>
    <p:embeddedFont>
      <p:font typeface="Barlow Semi Condensed Medium" panose="00000606000000000000" pitchFamily="2" charset="0"/>
      <p:regular r:id="rId20"/>
      <p:bold r:id="rId21"/>
      <p:italic r:id="rId22"/>
      <p:boldItalic r:id="rId23"/>
    </p:embeddedFont>
    <p:embeddedFont>
      <p:font typeface="Fjalla One" panose="02000506040000020004" pitchFamily="2" charset="0"/>
      <p:regular r:id="rId24"/>
    </p:embeddedFont>
    <p:embeddedFont>
      <p:font typeface="Roboto Condensed Light" panose="02000000000000000000" pitchFamily="2" charset="0"/>
      <p:regular r:id="rId25"/>
      <p: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7797"/>
    <a:srgbClr val="77C6FC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59C133F-4AA7-4A70-A433-5F4F2D43C3E6}">
  <a:tblStyle styleId="{959C133F-4AA7-4A70-A433-5F4F2D43C3E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8714a43093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8714a43093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3014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8714a43093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8714a43093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576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8714a43093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8714a43093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7094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8714a43093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8714a43093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891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8714a43093_5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8714a43093_5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92622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CUSTOM_7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59" r:id="rId5"/>
    <p:sldLayoutId id="2147483662" r:id="rId6"/>
    <p:sldLayoutId id="2147483669" r:id="rId7"/>
    <p:sldLayoutId id="2147483673" r:id="rId8"/>
    <p:sldLayoutId id="2147483674" r:id="rId9"/>
    <p:sldLayoutId id="2147483675" r:id="rId10"/>
    <p:sldLayoutId id="2147483676" r:id="rId11"/>
    <p:sldLayoutId id="214748368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s2022-BCR/WasteService/releases/download/sprint3_v0.1/WasteServiceBCR.zi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2DC6DCB9-AD15-91DA-D18C-275E870C5B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18"/>
          <a:stretch/>
        </p:blipFill>
        <p:spPr>
          <a:xfrm>
            <a:off x="2098750" y="3086662"/>
            <a:ext cx="978182" cy="942808"/>
          </a:xfrm>
          <a:prstGeom prst="rect">
            <a:avLst/>
          </a:prstGeom>
        </p:spPr>
      </p:pic>
      <p:grpSp>
        <p:nvGrpSpPr>
          <p:cNvPr id="1690" name="Google Shape;1690;p35"/>
          <p:cNvGrpSpPr/>
          <p:nvPr/>
        </p:nvGrpSpPr>
        <p:grpSpPr>
          <a:xfrm>
            <a:off x="307270" y="959820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588074" cy="10649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dk2"/>
                </a:solidFill>
              </a:rPr>
              <a:t>WasteService</a:t>
            </a:r>
            <a:endParaRPr sz="5000" dirty="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248656" y="2950639"/>
            <a:ext cx="3264300" cy="16670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2300" dirty="0">
                <a:solidFill>
                  <a:schemeClr val="accent1"/>
                </a:solidFill>
              </a:rPr>
              <a:t>Raffaele </a:t>
            </a:r>
            <a:r>
              <a:rPr lang="it-IT" sz="2300" dirty="0">
                <a:solidFill>
                  <a:srgbClr val="477797"/>
                </a:solidFill>
              </a:rPr>
              <a:t>B</a:t>
            </a:r>
            <a:r>
              <a:rPr lang="it-IT" sz="2300" dirty="0">
                <a:solidFill>
                  <a:schemeClr val="accent1"/>
                </a:solidFill>
              </a:rPr>
              <a:t>attipaglia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2300" dirty="0"/>
              <a:t>Karina </a:t>
            </a:r>
            <a:r>
              <a:rPr lang="it-IT" sz="2300" dirty="0">
                <a:solidFill>
                  <a:srgbClr val="477797"/>
                </a:solidFill>
              </a:rPr>
              <a:t>C</a:t>
            </a:r>
            <a:r>
              <a:rPr lang="it-IT" sz="2300" dirty="0"/>
              <a:t>hichifoi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2300" dirty="0">
                <a:solidFill>
                  <a:schemeClr val="accent1"/>
                </a:solidFill>
              </a:rPr>
              <a:t>Michele </a:t>
            </a:r>
            <a:r>
              <a:rPr lang="it-IT" sz="2300" dirty="0">
                <a:solidFill>
                  <a:srgbClr val="477797"/>
                </a:solidFill>
              </a:rPr>
              <a:t>R</a:t>
            </a:r>
            <a:r>
              <a:rPr lang="it-IT" sz="2300" dirty="0">
                <a:solidFill>
                  <a:schemeClr val="accent1"/>
                </a:solidFill>
              </a:rPr>
              <a:t>ighi</a:t>
            </a:r>
            <a:endParaRPr sz="23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accent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9A1597A-8042-32DB-EA7B-44619C715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050" y="1531011"/>
            <a:ext cx="1196480" cy="940310"/>
          </a:xfrm>
          <a:prstGeom prst="rect">
            <a:avLst/>
          </a:prstGeom>
        </p:spPr>
      </p:pic>
      <p:pic>
        <p:nvPicPr>
          <p:cNvPr id="5" name="Immagine 4" descr="Immagine che contiene testo, tavolo, tavolo da lavoro&#10;&#10;Descrizione generata automaticamente">
            <a:extLst>
              <a:ext uri="{FF2B5EF4-FFF2-40B4-BE49-F238E27FC236}">
                <a16:creationId xmlns:a16="http://schemas.microsoft.com/office/drawing/2014/main" id="{538EECB4-57C2-441D-3B9C-771808CA76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960"/>
          <a:stretch/>
        </p:blipFill>
        <p:spPr>
          <a:xfrm>
            <a:off x="3471070" y="3090763"/>
            <a:ext cx="1201769" cy="939237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4C1D2C4F-D3FB-C858-B138-203FA8ADDC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3270" y="3090763"/>
            <a:ext cx="923282" cy="94243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Theme</a:t>
            </a:r>
            <a:endParaRPr dirty="0"/>
          </a:p>
        </p:txBody>
      </p:sp>
      <p:sp>
        <p:nvSpPr>
          <p:cNvPr id="1891" name="Google Shape;1891;p36"/>
          <p:cNvSpPr txBox="1">
            <a:spLocks noGrp="1"/>
          </p:cNvSpPr>
          <p:nvPr>
            <p:ph type="body" idx="1"/>
          </p:nvPr>
        </p:nvSpPr>
        <p:spPr>
          <a:xfrm>
            <a:off x="585110" y="1167390"/>
            <a:ext cx="7705500" cy="38237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A company </a:t>
            </a:r>
            <a:r>
              <a:rPr lang="it-IT" sz="1300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intends</a:t>
            </a:r>
            <a:r>
              <a:rPr lang="it-IT" sz="13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to build a </a:t>
            </a:r>
            <a:r>
              <a:rPr lang="it-IT" sz="1300" b="1" dirty="0">
                <a:solidFill>
                  <a:srgbClr val="77C6FC"/>
                </a:solidFill>
                <a:latin typeface="Barlow Semi Condensed Medium" panose="00000606000000000000" pitchFamily="2" charset="0"/>
                <a:sym typeface="Barlow Semi Condensed"/>
              </a:rPr>
              <a:t>WasteService</a:t>
            </a:r>
            <a:r>
              <a:rPr lang="it-IT" sz="13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for the separate </a:t>
            </a:r>
            <a:r>
              <a:rPr lang="it-IT" sz="1300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collection</a:t>
            </a:r>
            <a:r>
              <a:rPr lang="it-IT" sz="13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of </a:t>
            </a:r>
            <a:r>
              <a:rPr lang="it-IT" sz="1300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waste</a:t>
            </a:r>
            <a:r>
              <a:rPr lang="it-IT" sz="13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, </a:t>
            </a:r>
            <a:r>
              <a:rPr lang="it-IT" sz="1300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composed</a:t>
            </a:r>
            <a:r>
              <a:rPr lang="it-IT" sz="13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of a set of </a:t>
            </a:r>
            <a:r>
              <a:rPr lang="it-IT" sz="1300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elements</a:t>
            </a:r>
            <a:r>
              <a:rPr lang="it-IT" sz="13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: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</a:pPr>
            <a:r>
              <a:rPr lang="it-IT" sz="1300" dirty="0"/>
              <a:t>A service area (</a:t>
            </a:r>
            <a:r>
              <a:rPr lang="it-IT" sz="1300" dirty="0" err="1"/>
              <a:t>rectangular</a:t>
            </a:r>
            <a:r>
              <a:rPr lang="it-IT" sz="1300" dirty="0"/>
              <a:t>, </a:t>
            </a:r>
            <a:r>
              <a:rPr lang="it-IT" sz="1300" dirty="0" err="1"/>
              <a:t>flat</a:t>
            </a:r>
            <a:r>
              <a:rPr lang="it-IT" sz="1300" dirty="0"/>
              <a:t>) that </a:t>
            </a:r>
            <a:r>
              <a:rPr lang="it-IT" sz="1300" dirty="0" err="1"/>
              <a:t>includes</a:t>
            </a:r>
            <a:r>
              <a:rPr lang="it-IT" sz="1300" dirty="0"/>
              <a:t>:</a:t>
            </a:r>
          </a:p>
          <a:p>
            <a:pPr marL="685800" lvl="1" indent="-228600"/>
            <a:r>
              <a:rPr lang="it-IT" sz="11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An </a:t>
            </a:r>
            <a:r>
              <a:rPr lang="it-IT" sz="1100" dirty="0">
                <a:solidFill>
                  <a:srgbClr val="77C6FC"/>
                </a:solidFill>
                <a:latin typeface="Barlow Semi Condensed Medium" panose="00000606000000000000" pitchFamily="2" charset="0"/>
                <a:sym typeface="Barlow Semi Condensed"/>
              </a:rPr>
              <a:t>Indoor</a:t>
            </a:r>
            <a:r>
              <a:rPr lang="it-IT" sz="11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port, to </a:t>
            </a:r>
            <a:r>
              <a:rPr lang="it-IT" sz="1100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en</a:t>
            </a:r>
            <a:r>
              <a:rPr lang="it-IT" sz="1100" dirty="0" err="1"/>
              <a:t>ter</a:t>
            </a:r>
            <a:r>
              <a:rPr lang="it-IT" sz="1100" dirty="0"/>
              <a:t> </a:t>
            </a:r>
            <a:r>
              <a:rPr lang="it-IT" sz="1100" dirty="0" err="1"/>
              <a:t>waste</a:t>
            </a:r>
            <a:r>
              <a:rPr lang="it-IT" sz="1100" dirty="0"/>
              <a:t> </a:t>
            </a:r>
            <a:r>
              <a:rPr lang="it-IT" sz="1100" dirty="0" err="1"/>
              <a:t>material</a:t>
            </a:r>
            <a:r>
              <a:rPr lang="it-IT" sz="1100" dirty="0"/>
              <a:t>.</a:t>
            </a:r>
          </a:p>
          <a:p>
            <a:pPr marL="685800" lvl="1" indent="-228600"/>
            <a:r>
              <a:rPr lang="it-IT" sz="11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A </a:t>
            </a:r>
            <a:r>
              <a:rPr lang="it-IT" sz="1100" dirty="0" err="1">
                <a:solidFill>
                  <a:srgbClr val="77C6FC"/>
                </a:solidFill>
                <a:latin typeface="Barlow Semi Condensed Medium" panose="00000606000000000000" pitchFamily="2" charset="0"/>
                <a:sym typeface="Barlow Semi Condensed"/>
              </a:rPr>
              <a:t>PlasticBox</a:t>
            </a:r>
            <a:r>
              <a:rPr lang="it-IT" sz="11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container, </a:t>
            </a:r>
            <a:r>
              <a:rPr lang="it-IT" sz="1100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devoted</a:t>
            </a:r>
            <a:r>
              <a:rPr lang="it-IT" sz="11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to </a:t>
            </a:r>
            <a:r>
              <a:rPr lang="it-IT" sz="1100" dirty="0"/>
              <a:t>store </a:t>
            </a:r>
            <a:r>
              <a:rPr lang="it-IT" sz="1100" dirty="0" err="1"/>
              <a:t>objects</a:t>
            </a:r>
            <a:r>
              <a:rPr lang="it-IT" sz="1100" dirty="0"/>
              <a:t> made of </a:t>
            </a:r>
            <a:r>
              <a:rPr lang="it-IT" sz="1100" dirty="0" err="1"/>
              <a:t>plastic</a:t>
            </a:r>
            <a:r>
              <a:rPr lang="it-IT" sz="1100" dirty="0"/>
              <a:t>, up to </a:t>
            </a:r>
            <a:r>
              <a:rPr lang="it-IT" sz="1100" dirty="0">
                <a:latin typeface="Barlow Semi Condensed Medium" panose="00000606000000000000" pitchFamily="2" charset="0"/>
              </a:rPr>
              <a:t>MAXPB</a:t>
            </a:r>
            <a:r>
              <a:rPr lang="it-IT" sz="1100" dirty="0"/>
              <a:t> kg of </a:t>
            </a:r>
            <a:r>
              <a:rPr lang="it-IT" sz="1100" dirty="0" err="1"/>
              <a:t>material</a:t>
            </a:r>
            <a:r>
              <a:rPr lang="it-IT" sz="1100" dirty="0"/>
              <a:t>.</a:t>
            </a:r>
          </a:p>
          <a:p>
            <a:pPr marL="685800" lvl="1" indent="-228600"/>
            <a:r>
              <a:rPr lang="it-IT" sz="11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A </a:t>
            </a:r>
            <a:r>
              <a:rPr lang="it-IT" sz="1100" dirty="0" err="1">
                <a:solidFill>
                  <a:srgbClr val="77C6FC"/>
                </a:solidFill>
                <a:latin typeface="Barlow Semi Condensed Medium" panose="00000606000000000000" pitchFamily="2" charset="0"/>
                <a:sym typeface="Barlow Semi Condensed"/>
              </a:rPr>
              <a:t>GlassBox</a:t>
            </a:r>
            <a:r>
              <a:rPr lang="it-IT" sz="11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cont</a:t>
            </a:r>
            <a:r>
              <a:rPr lang="it-IT" sz="1100" dirty="0"/>
              <a:t>ainer, </a:t>
            </a:r>
            <a:r>
              <a:rPr lang="it-IT" sz="1100" dirty="0" err="1"/>
              <a:t>devoted</a:t>
            </a:r>
            <a:r>
              <a:rPr lang="it-IT" sz="1100" dirty="0"/>
              <a:t> to store </a:t>
            </a:r>
            <a:r>
              <a:rPr lang="it-IT" sz="1100" dirty="0" err="1"/>
              <a:t>objects</a:t>
            </a:r>
            <a:r>
              <a:rPr lang="it-IT" sz="1100" dirty="0"/>
              <a:t> made of glass, up to </a:t>
            </a:r>
            <a:r>
              <a:rPr lang="it-IT" sz="1100" dirty="0">
                <a:latin typeface="Barlow Semi Condensed Medium" panose="00000606000000000000" pitchFamily="2" charset="0"/>
              </a:rPr>
              <a:t>MAXGB</a:t>
            </a:r>
            <a:r>
              <a:rPr lang="it-IT" sz="1100" dirty="0"/>
              <a:t> kg of </a:t>
            </a:r>
            <a:r>
              <a:rPr lang="it-IT" sz="1100" dirty="0" err="1"/>
              <a:t>material</a:t>
            </a:r>
            <a:r>
              <a:rPr lang="it-IT" sz="1100" dirty="0"/>
              <a:t>.</a:t>
            </a:r>
          </a:p>
          <a:p>
            <a:pPr marL="228600" indent="-228600"/>
            <a:r>
              <a:rPr lang="it-IT" sz="1300" dirty="0"/>
              <a:t>A DDR robot working as a </a:t>
            </a:r>
            <a:r>
              <a:rPr lang="it-IT" sz="1300" b="1" dirty="0" err="1">
                <a:solidFill>
                  <a:srgbClr val="77C6FC"/>
                </a:solidFill>
                <a:latin typeface="Barlow Semi Condensed Medium" panose="00000606000000000000" pitchFamily="2" charset="0"/>
              </a:rPr>
              <a:t>transport</a:t>
            </a:r>
            <a:r>
              <a:rPr lang="it-IT" sz="1300" b="1" dirty="0">
                <a:solidFill>
                  <a:srgbClr val="77C6FC"/>
                </a:solidFill>
                <a:latin typeface="Barlow Semi Condensed Medium" panose="00000606000000000000" pitchFamily="2" charset="0"/>
              </a:rPr>
              <a:t> trolley</a:t>
            </a:r>
            <a:r>
              <a:rPr lang="it-IT" sz="1300" dirty="0"/>
              <a:t>, that </a:t>
            </a:r>
            <a:r>
              <a:rPr lang="it-IT" sz="1300" dirty="0" err="1"/>
              <a:t>is</a:t>
            </a:r>
            <a:r>
              <a:rPr lang="it-IT" sz="1300" dirty="0"/>
              <a:t> </a:t>
            </a:r>
            <a:r>
              <a:rPr lang="it-IT" sz="1300" dirty="0" err="1"/>
              <a:t>initially</a:t>
            </a:r>
            <a:r>
              <a:rPr lang="it-IT" sz="1300" dirty="0"/>
              <a:t> </a:t>
            </a:r>
            <a:r>
              <a:rPr lang="it-IT" sz="1300" dirty="0" err="1"/>
              <a:t>situated</a:t>
            </a:r>
            <a:r>
              <a:rPr lang="it-IT" sz="1300" dirty="0"/>
              <a:t> in </a:t>
            </a:r>
            <a:r>
              <a:rPr lang="it-IT" sz="1300" dirty="0" err="1"/>
              <a:t>its</a:t>
            </a:r>
            <a:r>
              <a:rPr lang="it-IT" sz="1300" dirty="0"/>
              <a:t> </a:t>
            </a:r>
            <a:r>
              <a:rPr lang="it-IT" sz="1300" dirty="0">
                <a:solidFill>
                  <a:srgbClr val="77C6FC"/>
                </a:solidFill>
                <a:latin typeface="Barlow Semi Condensed Medium" panose="00000606000000000000" pitchFamily="2" charset="0"/>
              </a:rPr>
              <a:t>Home</a:t>
            </a:r>
            <a:r>
              <a:rPr lang="it-IT" sz="1300" dirty="0"/>
              <a:t> location. The </a:t>
            </a:r>
            <a:r>
              <a:rPr lang="it-IT" sz="1300" dirty="0" err="1"/>
              <a:t>transport</a:t>
            </a:r>
            <a:r>
              <a:rPr lang="it-IT" sz="1300" dirty="0"/>
              <a:t> trolley </a:t>
            </a:r>
            <a:r>
              <a:rPr lang="it-IT" sz="1300" dirty="0" err="1"/>
              <a:t>has</a:t>
            </a:r>
            <a:r>
              <a:rPr lang="it-IT" sz="1300" dirty="0"/>
              <a:t> the </a:t>
            </a:r>
            <a:r>
              <a:rPr lang="it-IT" sz="1300" dirty="0" err="1"/>
              <a:t>form</a:t>
            </a:r>
            <a:r>
              <a:rPr lang="it-IT" sz="1300" dirty="0"/>
              <a:t> of a </a:t>
            </a:r>
            <a:r>
              <a:rPr lang="it-IT" sz="1300" dirty="0" err="1"/>
              <a:t>square</a:t>
            </a:r>
            <a:r>
              <a:rPr lang="it-IT" sz="1300" dirty="0"/>
              <a:t> of side </a:t>
            </a:r>
            <a:r>
              <a:rPr lang="it-IT" sz="1300" dirty="0" err="1"/>
              <a:t>length</a:t>
            </a:r>
            <a:r>
              <a:rPr lang="it-IT" sz="1300" dirty="0"/>
              <a:t> RD.</a:t>
            </a:r>
          </a:p>
          <a:p>
            <a:pPr marL="457200" lvl="1" indent="0">
              <a:buNone/>
            </a:pPr>
            <a:r>
              <a:rPr lang="it-IT" sz="1100" dirty="0"/>
              <a:t>The </a:t>
            </a:r>
            <a:r>
              <a:rPr lang="it-IT" sz="1100" dirty="0" err="1"/>
              <a:t>transport</a:t>
            </a:r>
            <a:r>
              <a:rPr lang="it-IT" sz="1100" dirty="0"/>
              <a:t> trolley </a:t>
            </a:r>
            <a:r>
              <a:rPr lang="it-IT" sz="1100" dirty="0" err="1"/>
              <a:t>is</a:t>
            </a:r>
            <a:r>
              <a:rPr lang="it-IT" sz="1100" dirty="0"/>
              <a:t> </a:t>
            </a:r>
            <a:r>
              <a:rPr lang="it-IT" sz="1100" dirty="0" err="1"/>
              <a:t>used</a:t>
            </a:r>
            <a:r>
              <a:rPr lang="it-IT" sz="1100" dirty="0"/>
              <a:t> to </a:t>
            </a:r>
            <a:r>
              <a:rPr lang="it-IT" sz="1100" dirty="0" err="1"/>
              <a:t>perform</a:t>
            </a:r>
            <a:r>
              <a:rPr lang="it-IT" sz="1100" dirty="0"/>
              <a:t> a </a:t>
            </a:r>
            <a:r>
              <a:rPr lang="it-IT" sz="1100" dirty="0" err="1">
                <a:solidFill>
                  <a:srgbClr val="77C6FC"/>
                </a:solidFill>
                <a:latin typeface="Barlow Semi Condensed Medium" panose="00000606000000000000" pitchFamily="2" charset="0"/>
              </a:rPr>
              <a:t>deposit</a:t>
            </a:r>
            <a:r>
              <a:rPr lang="it-IT" sz="1100" dirty="0">
                <a:solidFill>
                  <a:srgbClr val="77C6FC"/>
                </a:solidFill>
                <a:latin typeface="Barlow Semi Condensed Medium" panose="00000606000000000000" pitchFamily="2" charset="0"/>
              </a:rPr>
              <a:t> action </a:t>
            </a:r>
            <a:r>
              <a:rPr lang="it-IT" sz="1100" dirty="0"/>
              <a:t>that </a:t>
            </a:r>
            <a:r>
              <a:rPr lang="it-IT" sz="1100" dirty="0" err="1"/>
              <a:t>consists</a:t>
            </a:r>
            <a:r>
              <a:rPr lang="it-IT" sz="1100" dirty="0"/>
              <a:t> of the following </a:t>
            </a:r>
            <a:r>
              <a:rPr lang="it-IT" sz="1100" dirty="0" err="1"/>
              <a:t>phases</a:t>
            </a:r>
            <a:r>
              <a:rPr lang="it-IT" sz="1100" dirty="0"/>
              <a:t>:</a:t>
            </a:r>
          </a:p>
          <a:p>
            <a:pPr marL="685800" lvl="1" indent="-228600">
              <a:buFont typeface="+mj-lt"/>
              <a:buAutoNum type="arabicPeriod"/>
            </a:pPr>
            <a:r>
              <a:rPr lang="it-IT" sz="1100" dirty="0"/>
              <a:t>Pick up a </a:t>
            </a:r>
            <a:r>
              <a:rPr lang="it-IT" sz="1100" dirty="0" err="1"/>
              <a:t>waste</a:t>
            </a:r>
            <a:r>
              <a:rPr lang="it-IT" sz="1100" dirty="0"/>
              <a:t>-load from a </a:t>
            </a:r>
            <a:r>
              <a:rPr lang="it-IT" sz="1100" dirty="0" err="1">
                <a:solidFill>
                  <a:srgbClr val="77C6FC"/>
                </a:solidFill>
                <a:latin typeface="Barlow Semi Condensed Medium" panose="00000606000000000000" pitchFamily="2" charset="0"/>
              </a:rPr>
              <a:t>waste</a:t>
            </a:r>
            <a:r>
              <a:rPr lang="it-IT" sz="1100" dirty="0">
                <a:solidFill>
                  <a:srgbClr val="77C6FC"/>
                </a:solidFill>
                <a:latin typeface="Barlow Semi Condensed Medium" panose="00000606000000000000" pitchFamily="2" charset="0"/>
              </a:rPr>
              <a:t> truck </a:t>
            </a:r>
            <a:r>
              <a:rPr lang="it-IT" sz="1100" dirty="0" err="1"/>
              <a:t>located</a:t>
            </a:r>
            <a:r>
              <a:rPr lang="it-IT" sz="1100" dirty="0"/>
              <a:t> </a:t>
            </a:r>
            <a:r>
              <a:rPr lang="it-IT" sz="1100" dirty="0" err="1"/>
              <a:t>at</a:t>
            </a:r>
            <a:r>
              <a:rPr lang="it-IT" sz="1100" dirty="0"/>
              <a:t> Indoor.</a:t>
            </a:r>
          </a:p>
          <a:p>
            <a:pPr marL="685800" lvl="1" indent="-228600">
              <a:buFont typeface="+mj-lt"/>
              <a:buAutoNum type="arabicPeriod"/>
            </a:pPr>
            <a:r>
              <a:rPr lang="it-IT" sz="1100" dirty="0"/>
              <a:t>Go from the Indoor to the </a:t>
            </a:r>
            <a:r>
              <a:rPr lang="it-IT" sz="1100" dirty="0" err="1"/>
              <a:t>proper</a:t>
            </a:r>
            <a:r>
              <a:rPr lang="it-IT" sz="1100" dirty="0"/>
              <a:t> </a:t>
            </a:r>
            <a:r>
              <a:rPr lang="it-IT" sz="1100" dirty="0" err="1"/>
              <a:t>waste</a:t>
            </a:r>
            <a:r>
              <a:rPr lang="it-IT" sz="1100" dirty="0"/>
              <a:t> container.</a:t>
            </a:r>
          </a:p>
          <a:p>
            <a:pPr marL="685800" lvl="1" indent="-228600">
              <a:buFont typeface="+mj-lt"/>
              <a:buAutoNum type="arabicPeriod"/>
            </a:pPr>
            <a:r>
              <a:rPr lang="it-IT" sz="1100" dirty="0" err="1"/>
              <a:t>Deposit</a:t>
            </a:r>
            <a:r>
              <a:rPr lang="it-IT" sz="1100" dirty="0"/>
              <a:t> the </a:t>
            </a:r>
            <a:r>
              <a:rPr lang="it-IT" sz="1100" dirty="0" err="1"/>
              <a:t>waste</a:t>
            </a:r>
            <a:r>
              <a:rPr lang="it-IT" sz="1100" dirty="0"/>
              <a:t>-load </a:t>
            </a:r>
            <a:r>
              <a:rPr lang="it-IT" sz="1100" dirty="0" err="1"/>
              <a:t>into</a:t>
            </a:r>
            <a:r>
              <a:rPr lang="it-IT" sz="1100" dirty="0"/>
              <a:t> the container.</a:t>
            </a:r>
          </a:p>
          <a:p>
            <a:pPr marL="228600" indent="-228600"/>
            <a:r>
              <a:rPr lang="it-IT" sz="1300" dirty="0"/>
              <a:t>A </a:t>
            </a:r>
            <a:r>
              <a:rPr lang="it-IT" sz="1300" dirty="0">
                <a:solidFill>
                  <a:srgbClr val="77C6FC"/>
                </a:solidFill>
                <a:latin typeface="Barlow Semi Condensed Medium" panose="00000606000000000000" pitchFamily="2" charset="0"/>
              </a:rPr>
              <a:t>Service-manager</a:t>
            </a:r>
            <a:r>
              <a:rPr lang="it-IT" sz="1300" dirty="0"/>
              <a:t> (a human </a:t>
            </a:r>
            <a:r>
              <a:rPr lang="it-IT" sz="1300" dirty="0" err="1"/>
              <a:t>being</a:t>
            </a:r>
            <a:r>
              <a:rPr lang="it-IT" sz="1300" dirty="0"/>
              <a:t>) </a:t>
            </a:r>
            <a:r>
              <a:rPr lang="it-IT" sz="1300" dirty="0" err="1"/>
              <a:t>which</a:t>
            </a:r>
            <a:r>
              <a:rPr lang="it-IT" sz="1300" dirty="0"/>
              <a:t> </a:t>
            </a:r>
            <a:r>
              <a:rPr lang="it-IT" sz="1300" dirty="0" err="1"/>
              <a:t>supervises</a:t>
            </a:r>
            <a:r>
              <a:rPr lang="it-IT" sz="1300" dirty="0"/>
              <a:t> the state of the service-area by </a:t>
            </a:r>
            <a:r>
              <a:rPr lang="it-IT" sz="1300" dirty="0" err="1"/>
              <a:t>using</a:t>
            </a:r>
            <a:r>
              <a:rPr lang="it-IT" sz="1300" dirty="0"/>
              <a:t> a </a:t>
            </a:r>
            <a:r>
              <a:rPr lang="it-IT" sz="1300" b="1" dirty="0" err="1">
                <a:solidFill>
                  <a:srgbClr val="77C6FC"/>
                </a:solidFill>
                <a:latin typeface="Barlow Semi Condensed Medium" panose="00000606000000000000" pitchFamily="2" charset="0"/>
              </a:rPr>
              <a:t>WasteServiceStatusGUI</a:t>
            </a:r>
            <a:r>
              <a:rPr lang="it-IT" sz="1300" dirty="0"/>
              <a:t>, that must display:</a:t>
            </a:r>
          </a:p>
          <a:p>
            <a:pPr marL="685800" lvl="1" indent="-228600"/>
            <a:r>
              <a:rPr lang="it-IT" sz="1100" dirty="0"/>
              <a:t>The </a:t>
            </a:r>
            <a:r>
              <a:rPr lang="it-IT" sz="1100" dirty="0" err="1"/>
              <a:t>current</a:t>
            </a:r>
            <a:r>
              <a:rPr lang="it-IT" sz="1100" dirty="0"/>
              <a:t> state of the </a:t>
            </a:r>
            <a:r>
              <a:rPr lang="it-IT" sz="1100" dirty="0" err="1"/>
              <a:t>transport</a:t>
            </a:r>
            <a:r>
              <a:rPr lang="it-IT" sz="1100" dirty="0"/>
              <a:t> trolley and </a:t>
            </a:r>
            <a:r>
              <a:rPr lang="it-IT" sz="1100" dirty="0" err="1"/>
              <a:t>its</a:t>
            </a:r>
            <a:r>
              <a:rPr lang="it-IT" sz="1100" dirty="0"/>
              <a:t> position in the room.</a:t>
            </a:r>
          </a:p>
          <a:p>
            <a:pPr marL="685800" lvl="1" indent="-228600"/>
            <a:r>
              <a:rPr lang="it-IT" sz="1100" dirty="0"/>
              <a:t>The </a:t>
            </a:r>
            <a:r>
              <a:rPr lang="it-IT" sz="1100" dirty="0" err="1"/>
              <a:t>current</a:t>
            </a:r>
            <a:r>
              <a:rPr lang="it-IT" sz="1100" dirty="0"/>
              <a:t> weight of the </a:t>
            </a:r>
            <a:r>
              <a:rPr lang="it-IT" sz="1100" dirty="0" err="1"/>
              <a:t>material</a:t>
            </a:r>
            <a:r>
              <a:rPr lang="it-IT" sz="1100" dirty="0"/>
              <a:t> </a:t>
            </a:r>
            <a:r>
              <a:rPr lang="it-IT" sz="1100" dirty="0" err="1"/>
              <a:t>stored</a:t>
            </a:r>
            <a:r>
              <a:rPr lang="it-IT" sz="1100" dirty="0"/>
              <a:t> in the </a:t>
            </a:r>
            <a:r>
              <a:rPr lang="it-IT" sz="1100" dirty="0" err="1"/>
              <a:t>two</a:t>
            </a:r>
            <a:r>
              <a:rPr lang="it-IT" sz="1100" dirty="0"/>
              <a:t> </a:t>
            </a:r>
            <a:r>
              <a:rPr lang="it-IT" sz="1100" dirty="0" err="1"/>
              <a:t>waste</a:t>
            </a:r>
            <a:r>
              <a:rPr lang="it-IT" sz="1100" dirty="0"/>
              <a:t> containers.</a:t>
            </a:r>
          </a:p>
          <a:p>
            <a:pPr marL="685800" lvl="1" indent="-228600"/>
            <a:r>
              <a:rPr lang="it-IT" sz="1100" dirty="0"/>
              <a:t>The </a:t>
            </a:r>
            <a:r>
              <a:rPr lang="it-IT" sz="1100" dirty="0" err="1"/>
              <a:t>current</a:t>
            </a:r>
            <a:r>
              <a:rPr lang="it-IT" sz="1100" dirty="0"/>
              <a:t> state of </a:t>
            </a:r>
            <a:r>
              <a:rPr lang="it-IT" sz="1100"/>
              <a:t>the Led.</a:t>
            </a:r>
            <a:endParaRPr lang="it-IT" sz="1100" dirty="0"/>
          </a:p>
          <a:p>
            <a:pPr marL="228600" indent="-228600"/>
            <a:r>
              <a:rPr lang="it-IT" sz="1300" dirty="0"/>
              <a:t>A </a:t>
            </a:r>
            <a:r>
              <a:rPr lang="it-IT" sz="1300" b="1" dirty="0">
                <a:solidFill>
                  <a:srgbClr val="77C6FC"/>
                </a:solidFill>
                <a:latin typeface="Barlow Semi Condensed Medium" panose="00000606000000000000" pitchFamily="2" charset="0"/>
              </a:rPr>
              <a:t>Sonar</a:t>
            </a:r>
            <a:r>
              <a:rPr lang="it-IT" sz="1300" dirty="0"/>
              <a:t> and a </a:t>
            </a:r>
            <a:r>
              <a:rPr lang="it-IT" sz="1300" b="1" dirty="0">
                <a:solidFill>
                  <a:srgbClr val="77C6FC"/>
                </a:solidFill>
                <a:latin typeface="Barlow Semi Condensed Medium" panose="00000606000000000000" pitchFamily="2" charset="0"/>
              </a:rPr>
              <a:t>Led</a:t>
            </a:r>
            <a:r>
              <a:rPr lang="it-IT" sz="1300" dirty="0"/>
              <a:t> </a:t>
            </a:r>
            <a:r>
              <a:rPr lang="it-IT" sz="1300" dirty="0" err="1"/>
              <a:t>connected</a:t>
            </a:r>
            <a:r>
              <a:rPr lang="it-IT" sz="1300" dirty="0"/>
              <a:t> to a </a:t>
            </a:r>
            <a:r>
              <a:rPr lang="it-IT" sz="1300" dirty="0" err="1"/>
              <a:t>RaspberryPi</a:t>
            </a:r>
            <a:r>
              <a:rPr lang="it-IT" sz="1300" dirty="0"/>
              <a:t>. The Led </a:t>
            </a:r>
            <a:r>
              <a:rPr lang="it-IT" sz="1300" dirty="0" err="1"/>
              <a:t>is</a:t>
            </a:r>
            <a:r>
              <a:rPr lang="it-IT" sz="1300" dirty="0"/>
              <a:t> </a:t>
            </a:r>
            <a:r>
              <a:rPr lang="it-IT" sz="1300" dirty="0" err="1"/>
              <a:t>used</a:t>
            </a:r>
            <a:r>
              <a:rPr lang="it-IT" sz="1300" dirty="0"/>
              <a:t> as a warning device, </a:t>
            </a:r>
            <a:r>
              <a:rPr lang="it-IT" sz="1300" dirty="0" err="1"/>
              <a:t>according</a:t>
            </a:r>
            <a:r>
              <a:rPr lang="it-IT" sz="1300" dirty="0"/>
              <a:t> to the following </a:t>
            </a:r>
            <a:r>
              <a:rPr lang="it-IT" sz="1300" dirty="0" err="1"/>
              <a:t>scheme</a:t>
            </a:r>
            <a:r>
              <a:rPr lang="it-IT" sz="1300" dirty="0"/>
              <a:t>:</a:t>
            </a:r>
          </a:p>
          <a:p>
            <a:pPr marL="685800" lvl="1" indent="-228600"/>
            <a:r>
              <a:rPr lang="it-IT" sz="1100" dirty="0"/>
              <a:t>The Led </a:t>
            </a:r>
            <a:r>
              <a:rPr lang="it-IT" sz="1100" dirty="0" err="1"/>
              <a:t>is</a:t>
            </a:r>
            <a:r>
              <a:rPr lang="it-IT" sz="1100" dirty="0"/>
              <a:t> </a:t>
            </a:r>
            <a:r>
              <a:rPr lang="it-IT" sz="1100" dirty="0">
                <a:latin typeface="Barlow Semi Condensed Medium" panose="00000606000000000000" pitchFamily="2" charset="0"/>
              </a:rPr>
              <a:t>Off</a:t>
            </a:r>
            <a:r>
              <a:rPr lang="it-IT" sz="1100" dirty="0"/>
              <a:t> </a:t>
            </a:r>
            <a:r>
              <a:rPr lang="it-IT" sz="1100" dirty="0" err="1"/>
              <a:t>when</a:t>
            </a:r>
            <a:r>
              <a:rPr lang="it-IT" sz="1100" dirty="0"/>
              <a:t> the </a:t>
            </a:r>
            <a:r>
              <a:rPr lang="it-IT" sz="1100" dirty="0" err="1"/>
              <a:t>transport</a:t>
            </a:r>
            <a:r>
              <a:rPr lang="it-IT" sz="1100" dirty="0"/>
              <a:t> trolley </a:t>
            </a:r>
            <a:r>
              <a:rPr lang="it-IT" sz="1100" dirty="0" err="1"/>
              <a:t>is</a:t>
            </a:r>
            <a:r>
              <a:rPr lang="it-IT" sz="1100" dirty="0"/>
              <a:t> </a:t>
            </a:r>
            <a:r>
              <a:rPr lang="it-IT" sz="1100" dirty="0" err="1"/>
              <a:t>at</a:t>
            </a:r>
            <a:r>
              <a:rPr lang="it-IT" sz="1100" dirty="0"/>
              <a:t> Home.</a:t>
            </a:r>
          </a:p>
          <a:p>
            <a:pPr marL="685800" lvl="1" indent="-228600"/>
            <a:r>
              <a:rPr lang="it-IT" sz="1100" dirty="0"/>
              <a:t>The Led </a:t>
            </a:r>
            <a:r>
              <a:rPr lang="it-IT" sz="1100" dirty="0" err="1">
                <a:latin typeface="Barlow Semi Condensed Medium" panose="00000606000000000000" pitchFamily="2" charset="0"/>
              </a:rPr>
              <a:t>Blinks</a:t>
            </a:r>
            <a:r>
              <a:rPr lang="it-IT" sz="1100" dirty="0"/>
              <a:t> </a:t>
            </a:r>
            <a:r>
              <a:rPr lang="it-IT" sz="1100" dirty="0" err="1"/>
              <a:t>while</a:t>
            </a:r>
            <a:r>
              <a:rPr lang="it-IT" sz="1100" dirty="0"/>
              <a:t> the </a:t>
            </a:r>
            <a:r>
              <a:rPr lang="it-IT" sz="1100" dirty="0" err="1"/>
              <a:t>transport</a:t>
            </a:r>
            <a:r>
              <a:rPr lang="it-IT" sz="1100" dirty="0"/>
              <a:t> trolley </a:t>
            </a:r>
            <a:r>
              <a:rPr lang="it-IT" sz="1100" dirty="0" err="1"/>
              <a:t>is</a:t>
            </a:r>
            <a:r>
              <a:rPr lang="it-IT" sz="1100" dirty="0"/>
              <a:t> </a:t>
            </a:r>
            <a:r>
              <a:rPr lang="it-IT" sz="1100" dirty="0" err="1"/>
              <a:t>moving</a:t>
            </a:r>
            <a:r>
              <a:rPr lang="it-IT" sz="1100" dirty="0"/>
              <a:t>.</a:t>
            </a:r>
          </a:p>
          <a:p>
            <a:pPr marL="685800" lvl="1" indent="-228600"/>
            <a:r>
              <a:rPr lang="it-IT" sz="1100" dirty="0"/>
              <a:t>The Led </a:t>
            </a:r>
            <a:r>
              <a:rPr lang="it-IT" sz="1100" dirty="0" err="1"/>
              <a:t>is</a:t>
            </a:r>
            <a:r>
              <a:rPr lang="it-IT" sz="1100" dirty="0"/>
              <a:t> </a:t>
            </a:r>
            <a:r>
              <a:rPr lang="it-IT" sz="1100" dirty="0">
                <a:latin typeface="Barlow Semi Condensed Medium" panose="00000606000000000000" pitchFamily="2" charset="0"/>
              </a:rPr>
              <a:t>On</a:t>
            </a:r>
            <a:r>
              <a:rPr lang="it-IT" sz="1100" dirty="0"/>
              <a:t> </a:t>
            </a:r>
            <a:r>
              <a:rPr lang="it-IT" sz="1100" dirty="0" err="1"/>
              <a:t>when</a:t>
            </a:r>
            <a:r>
              <a:rPr lang="it-IT" sz="1100" dirty="0"/>
              <a:t> the </a:t>
            </a:r>
            <a:r>
              <a:rPr lang="it-IT" sz="1100" dirty="0" err="1"/>
              <a:t>transport</a:t>
            </a:r>
            <a:r>
              <a:rPr lang="it-IT" sz="1100" dirty="0"/>
              <a:t> trolley </a:t>
            </a:r>
            <a:r>
              <a:rPr lang="it-IT" sz="1100" dirty="0" err="1"/>
              <a:t>is</a:t>
            </a:r>
            <a:r>
              <a:rPr lang="it-IT" sz="1100" dirty="0"/>
              <a:t> </a:t>
            </a:r>
            <a:r>
              <a:rPr lang="it-IT" sz="1100" dirty="0" err="1"/>
              <a:t>stopped</a:t>
            </a:r>
            <a:r>
              <a:rPr lang="it-IT" sz="1100" dirty="0"/>
              <a:t>.</a:t>
            </a:r>
          </a:p>
          <a:p>
            <a:pPr marL="457200" lvl="1" indent="0">
              <a:buNone/>
            </a:pPr>
            <a:r>
              <a:rPr lang="it-IT" sz="1300" dirty="0"/>
              <a:t>NB: The sonar </a:t>
            </a:r>
            <a:r>
              <a:rPr lang="it-IT" sz="1300" dirty="0" err="1"/>
              <a:t>is</a:t>
            </a:r>
            <a:r>
              <a:rPr lang="it-IT" sz="1300" dirty="0"/>
              <a:t> </a:t>
            </a:r>
            <a:r>
              <a:rPr lang="it-IT" sz="1300" dirty="0" err="1"/>
              <a:t>used</a:t>
            </a:r>
            <a:r>
              <a:rPr lang="it-IT" sz="1300" dirty="0"/>
              <a:t> as an </a:t>
            </a:r>
            <a:r>
              <a:rPr lang="it-IT" sz="1300" dirty="0" err="1"/>
              <a:t>alarm</a:t>
            </a:r>
            <a:r>
              <a:rPr lang="it-IT" sz="1300" dirty="0"/>
              <a:t> device: </a:t>
            </a:r>
            <a:r>
              <a:rPr lang="it-IT" sz="1300" dirty="0" err="1"/>
              <a:t>when</a:t>
            </a:r>
            <a:r>
              <a:rPr lang="it-IT" sz="1300" dirty="0"/>
              <a:t> </a:t>
            </a:r>
            <a:r>
              <a:rPr lang="it-IT" sz="1300" dirty="0" err="1"/>
              <a:t>it</a:t>
            </a:r>
            <a:r>
              <a:rPr lang="it-IT" sz="1300" dirty="0"/>
              <a:t> </a:t>
            </a:r>
            <a:r>
              <a:rPr lang="it-IT" sz="1300" dirty="0" err="1"/>
              <a:t>measures</a:t>
            </a:r>
            <a:r>
              <a:rPr lang="it-IT" sz="1300" dirty="0"/>
              <a:t> a </a:t>
            </a:r>
            <a:r>
              <a:rPr lang="it-IT" sz="1300" dirty="0" err="1"/>
              <a:t>distance</a:t>
            </a:r>
            <a:r>
              <a:rPr lang="it-IT" sz="1300" dirty="0"/>
              <a:t> </a:t>
            </a:r>
            <a:r>
              <a:rPr lang="it-IT" sz="1300" dirty="0" err="1"/>
              <a:t>less</a:t>
            </a:r>
            <a:r>
              <a:rPr lang="it-IT" sz="1300" dirty="0"/>
              <a:t> </a:t>
            </a:r>
            <a:r>
              <a:rPr lang="it-IT" sz="1300" dirty="0" err="1"/>
              <a:t>than</a:t>
            </a:r>
            <a:r>
              <a:rPr lang="it-IT" sz="1300" dirty="0"/>
              <a:t> a </a:t>
            </a:r>
            <a:r>
              <a:rPr lang="it-IT" sz="1300" dirty="0" err="1"/>
              <a:t>prefixed</a:t>
            </a:r>
            <a:r>
              <a:rPr lang="it-IT" sz="1300" dirty="0"/>
              <a:t> </a:t>
            </a:r>
            <a:r>
              <a:rPr lang="it-IT" sz="1300" dirty="0" err="1"/>
              <a:t>value</a:t>
            </a:r>
            <a:r>
              <a:rPr lang="it-IT" sz="1300" dirty="0"/>
              <a:t> </a:t>
            </a:r>
            <a:r>
              <a:rPr lang="it-IT" sz="1300" dirty="0">
                <a:latin typeface="Barlow Semi Condensed Medium" panose="00000606000000000000" pitchFamily="2" charset="0"/>
              </a:rPr>
              <a:t>DLIMT</a:t>
            </a:r>
            <a:r>
              <a:rPr lang="it-IT" sz="1300" dirty="0"/>
              <a:t>, the </a:t>
            </a:r>
            <a:r>
              <a:rPr lang="it-IT" sz="1300" dirty="0" err="1"/>
              <a:t>transport</a:t>
            </a:r>
            <a:r>
              <a:rPr lang="it-IT" sz="1300" dirty="0"/>
              <a:t> trolley must be </a:t>
            </a:r>
            <a:r>
              <a:rPr lang="it-IT" sz="1300" dirty="0" err="1"/>
              <a:t>stopped</a:t>
            </a:r>
            <a:r>
              <a:rPr lang="it-IT" sz="1300" dirty="0"/>
              <a:t>. </a:t>
            </a:r>
            <a:r>
              <a:rPr lang="it-IT" sz="1300" dirty="0" err="1"/>
              <a:t>It</a:t>
            </a:r>
            <a:r>
              <a:rPr lang="it-IT" sz="1300" dirty="0"/>
              <a:t> </a:t>
            </a:r>
            <a:r>
              <a:rPr lang="it-IT" sz="1300" dirty="0" err="1"/>
              <a:t>will</a:t>
            </a:r>
            <a:r>
              <a:rPr lang="it-IT" sz="1300" dirty="0"/>
              <a:t> be </a:t>
            </a:r>
            <a:r>
              <a:rPr lang="it-IT" sz="1300" dirty="0" err="1"/>
              <a:t>resumed</a:t>
            </a:r>
            <a:r>
              <a:rPr lang="it-IT" sz="1300" dirty="0"/>
              <a:t> </a:t>
            </a:r>
            <a:r>
              <a:rPr lang="it-IT" sz="1300" dirty="0" err="1"/>
              <a:t>when</a:t>
            </a:r>
            <a:r>
              <a:rPr lang="it-IT" sz="1300" dirty="0"/>
              <a:t> the sonar </a:t>
            </a:r>
            <a:r>
              <a:rPr lang="it-IT" sz="1300" dirty="0" err="1"/>
              <a:t>detects</a:t>
            </a:r>
            <a:r>
              <a:rPr lang="it-IT" sz="1300" dirty="0"/>
              <a:t> a </a:t>
            </a:r>
            <a:r>
              <a:rPr lang="it-IT" sz="1300" dirty="0" err="1"/>
              <a:t>distance</a:t>
            </a:r>
            <a:r>
              <a:rPr lang="it-IT" sz="1300" dirty="0"/>
              <a:t> </a:t>
            </a:r>
            <a:r>
              <a:rPr lang="it-IT" sz="1300" dirty="0" err="1"/>
              <a:t>higher</a:t>
            </a:r>
            <a:r>
              <a:rPr lang="it-IT" sz="1300" dirty="0"/>
              <a:t> </a:t>
            </a:r>
            <a:r>
              <a:rPr lang="it-IT" sz="1300" dirty="0" err="1"/>
              <a:t>than</a:t>
            </a:r>
            <a:r>
              <a:rPr lang="it-IT" sz="1300" dirty="0"/>
              <a:t> </a:t>
            </a:r>
            <a:r>
              <a:rPr lang="it-IT" sz="1300" dirty="0">
                <a:latin typeface="Barlow Semi Condensed Medium" panose="00000606000000000000" pitchFamily="2" charset="0"/>
              </a:rPr>
              <a:t>DLIMT</a:t>
            </a:r>
            <a:r>
              <a:rPr lang="it-IT" sz="1300" dirty="0"/>
              <a:t>.</a:t>
            </a:r>
          </a:p>
          <a:p>
            <a:pPr marL="228600" indent="-228600"/>
            <a:endParaRPr lang="it-IT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2" name="Google Shape;2162;p39"/>
          <p:cNvGrpSpPr/>
          <p:nvPr/>
        </p:nvGrpSpPr>
        <p:grpSpPr>
          <a:xfrm>
            <a:off x="3732436" y="526916"/>
            <a:ext cx="1679127" cy="1679127"/>
            <a:chOff x="3614228" y="234880"/>
            <a:chExt cx="1915500" cy="1915500"/>
          </a:xfrm>
        </p:grpSpPr>
        <p:sp>
          <p:nvSpPr>
            <p:cNvPr id="2163" name="Google Shape;2163;p39"/>
            <p:cNvSpPr/>
            <p:nvPr/>
          </p:nvSpPr>
          <p:spPr>
            <a:xfrm>
              <a:off x="3614228" y="234880"/>
              <a:ext cx="1915500" cy="19155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9"/>
            <p:cNvSpPr/>
            <p:nvPr/>
          </p:nvSpPr>
          <p:spPr>
            <a:xfrm>
              <a:off x="3869711" y="490401"/>
              <a:ext cx="1404000" cy="1404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Agile Scrum Methodology</a:t>
            </a:r>
            <a:endParaRPr dirty="0"/>
          </a:p>
        </p:txBody>
      </p:sp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562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Agile scrum methodology is a </a:t>
            </a:r>
            <a:r>
              <a:rPr lang="en-US" sz="1600" dirty="0">
                <a:solidFill>
                  <a:srgbClr val="77C6FC"/>
                </a:solidFill>
                <a:latin typeface="Barlow Semi Condensed Medium" panose="00000606000000000000" pitchFamily="2" charset="0"/>
                <a:sym typeface="Barlow Semi Condensed"/>
              </a:rPr>
              <a:t>sprint-based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project management system with the goal of delivering the highest value to stakeholders/customers. Each sprint consists of a Scrum goal, a work plan, a sprint review and a sprint retrospective.</a:t>
            </a:r>
            <a:endParaRPr lang="en-US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55F6173-578D-A96C-1C51-94E821B46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770" y="892791"/>
            <a:ext cx="943990" cy="9439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6" name="Google Shape;1896;p37"/>
          <p:cNvGrpSpPr/>
          <p:nvPr/>
        </p:nvGrpSpPr>
        <p:grpSpPr>
          <a:xfrm>
            <a:off x="3994598" y="1510458"/>
            <a:ext cx="4430405" cy="3106404"/>
            <a:chOff x="862950" y="825025"/>
            <a:chExt cx="5862650" cy="4111175"/>
          </a:xfrm>
        </p:grpSpPr>
        <p:sp>
          <p:nvSpPr>
            <p:cNvPr id="1897" name="Google Shape;1897;p37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7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7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7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7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7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7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7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7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7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7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7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7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7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7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7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7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7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7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7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7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7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7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7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7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7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7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7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7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7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7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7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7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7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7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7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7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7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7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7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7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7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7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7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7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7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7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7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7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7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7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7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7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7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7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7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7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7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7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7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7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7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7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7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7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7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7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7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7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7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7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7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7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7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7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7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7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7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7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7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7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7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7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7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7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7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7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7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7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7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7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7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7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7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7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7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7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7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7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7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7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7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7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7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7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7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7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7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7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7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7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7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7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7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7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7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7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7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7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7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7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7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7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7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7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7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7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7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7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7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7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7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7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7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4" name="Google Shape;2114;p37"/>
          <p:cNvGrpSpPr/>
          <p:nvPr/>
        </p:nvGrpSpPr>
        <p:grpSpPr>
          <a:xfrm>
            <a:off x="731647" y="1650460"/>
            <a:ext cx="635100" cy="733490"/>
            <a:chOff x="731647" y="1650460"/>
            <a:chExt cx="635100" cy="733490"/>
          </a:xfrm>
        </p:grpSpPr>
        <p:grpSp>
          <p:nvGrpSpPr>
            <p:cNvPr id="2115" name="Google Shape;2115;p37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7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7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8" name="Google Shape;2118;p37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0" name="Google Shape;2120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1" name="Google Shape;2121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2" name="Google Shape;2122;p37"/>
          <p:cNvGrpSpPr/>
          <p:nvPr/>
        </p:nvGrpSpPr>
        <p:grpSpPr>
          <a:xfrm>
            <a:off x="731647" y="2728277"/>
            <a:ext cx="635100" cy="734984"/>
            <a:chOff x="731647" y="2728277"/>
            <a:chExt cx="635100" cy="734984"/>
          </a:xfrm>
        </p:grpSpPr>
        <p:grpSp>
          <p:nvGrpSpPr>
            <p:cNvPr id="2123" name="Google Shape;2123;p37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7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7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37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8" name="Google Shape;2128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9" name="Google Shape;2129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30" name="Google Shape;2130;p37"/>
          <p:cNvGrpSpPr/>
          <p:nvPr/>
        </p:nvGrpSpPr>
        <p:grpSpPr>
          <a:xfrm>
            <a:off x="731647" y="3806675"/>
            <a:ext cx="635100" cy="734704"/>
            <a:chOff x="731647" y="3806675"/>
            <a:chExt cx="635100" cy="734704"/>
          </a:xfrm>
        </p:grpSpPr>
        <p:grpSp>
          <p:nvGrpSpPr>
            <p:cNvPr id="2131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32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4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35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6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7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 err="1"/>
              <a:t>Requirements</a:t>
            </a:r>
            <a:r>
              <a:rPr lang="it-IT" dirty="0"/>
              <a:t> </a:t>
            </a:r>
            <a:r>
              <a:rPr lang="it-IT" dirty="0" err="1"/>
              <a:t>formalization</a:t>
            </a:r>
            <a:r>
              <a:rPr lang="it-IT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System </a:t>
            </a:r>
            <a:r>
              <a:rPr lang="it-IT" dirty="0" err="1"/>
              <a:t>overview</a:t>
            </a:r>
            <a:r>
              <a:rPr lang="it-IT" dirty="0"/>
              <a:t> and Model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Sprint 0</a:t>
            </a:r>
            <a:endParaRPr dirty="0"/>
          </a:p>
        </p:txBody>
      </p:sp>
      <p:sp>
        <p:nvSpPr>
          <p:cNvPr id="2141" name="Google Shape;2141;p37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Sprint 1</a:t>
            </a:r>
            <a:endParaRPr dirty="0"/>
          </a:p>
        </p:txBody>
      </p:sp>
      <p:sp>
        <p:nvSpPr>
          <p:cNvPr id="2142" name="Google Shape;2142;p37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WasteService </a:t>
            </a:r>
            <a:r>
              <a:rPr lang="it-IT" dirty="0">
                <a:solidFill>
                  <a:srgbClr val="477797"/>
                </a:solidFill>
                <a:latin typeface="Barlow Semi Condensed Medium" panose="00000606000000000000" pitchFamily="2" charset="0"/>
              </a:rPr>
              <a:t>Core-Business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(</a:t>
            </a:r>
            <a:r>
              <a:rPr lang="it-IT" dirty="0" err="1"/>
              <a:t>requirements</a:t>
            </a:r>
            <a:r>
              <a:rPr lang="it-IT" dirty="0"/>
              <a:t> </a:t>
            </a:r>
            <a:r>
              <a:rPr lang="it-IT" b="1" dirty="0"/>
              <a:t>1°</a:t>
            </a:r>
            <a:r>
              <a:rPr lang="it-IT" dirty="0"/>
              <a:t> &amp; </a:t>
            </a:r>
            <a:r>
              <a:rPr lang="it-IT" b="1" dirty="0"/>
              <a:t>2°</a:t>
            </a:r>
            <a:r>
              <a:rPr lang="it-IT" dirty="0"/>
              <a:t>)</a:t>
            </a:r>
            <a:endParaRPr dirty="0"/>
          </a:p>
        </p:txBody>
      </p:sp>
      <p:sp>
        <p:nvSpPr>
          <p:cNvPr id="2143" name="Google Shape;2143;p37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Sprint 2</a:t>
            </a:r>
            <a:endParaRPr dirty="0"/>
          </a:p>
        </p:txBody>
      </p:sp>
      <p:sp>
        <p:nvSpPr>
          <p:cNvPr id="2144" name="Google Shape;2144;p37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WasteService</a:t>
            </a:r>
            <a:r>
              <a:rPr lang="en-US" dirty="0"/>
              <a:t> </a:t>
            </a:r>
            <a:r>
              <a:rPr lang="en-US" dirty="0">
                <a:solidFill>
                  <a:srgbClr val="477797"/>
                </a:solidFill>
                <a:latin typeface="Barlow Semi Condensed Medium" panose="00000606000000000000" pitchFamily="2" charset="0"/>
              </a:rPr>
              <a:t>Raspberry Pi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(requirement </a:t>
            </a:r>
            <a:r>
              <a:rPr lang="en-US" b="1" dirty="0"/>
              <a:t>4°</a:t>
            </a:r>
            <a:r>
              <a:rPr lang="en-US" dirty="0"/>
              <a:t>)</a:t>
            </a:r>
          </a:p>
        </p:txBody>
      </p:sp>
      <p:sp>
        <p:nvSpPr>
          <p:cNvPr id="2145" name="Google Shape;2145;p37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Sprint 3</a:t>
            </a:r>
            <a:endParaRPr dirty="0"/>
          </a:p>
        </p:txBody>
      </p:sp>
      <p:sp>
        <p:nvSpPr>
          <p:cNvPr id="2146" name="Google Shape;2146;p37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WasteService</a:t>
            </a:r>
            <a:r>
              <a:rPr lang="en-US" dirty="0"/>
              <a:t> </a:t>
            </a:r>
            <a:r>
              <a:rPr lang="en-US" dirty="0">
                <a:solidFill>
                  <a:srgbClr val="477797"/>
                </a:solidFill>
                <a:latin typeface="Barlow Semi Condensed Medium" panose="00000606000000000000" pitchFamily="2" charset="0"/>
              </a:rPr>
              <a:t>Status GUI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(requirement </a:t>
            </a:r>
            <a:r>
              <a:rPr lang="en-US" b="1" dirty="0"/>
              <a:t>3°</a:t>
            </a:r>
            <a:r>
              <a:rPr lang="en-US" dirty="0"/>
              <a:t>)</a:t>
            </a:r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endParaRPr dirty="0"/>
          </a:p>
        </p:txBody>
      </p:sp>
      <p:sp>
        <p:nvSpPr>
          <p:cNvPr id="2148" name="Google Shape;2148;p37"/>
          <p:cNvSpPr txBox="1">
            <a:spLocks noGrp="1"/>
          </p:cNvSpPr>
          <p:nvPr>
            <p:ph type="title" idx="13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2149" name="Google Shape;2149;p37"/>
          <p:cNvSpPr txBox="1">
            <a:spLocks noGrp="1"/>
          </p:cNvSpPr>
          <p:nvPr>
            <p:ph type="title" idx="14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2</a:t>
            </a:r>
            <a:endParaRPr dirty="0"/>
          </a:p>
        </p:txBody>
      </p:sp>
      <p:sp>
        <p:nvSpPr>
          <p:cNvPr id="2150" name="Google Shape;2150;p37"/>
          <p:cNvSpPr txBox="1">
            <a:spLocks noGrp="1"/>
          </p:cNvSpPr>
          <p:nvPr>
            <p:ph type="title" idx="15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C9F0CF71-CFCE-68B1-071A-EEF1542E7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099" y="1104334"/>
            <a:ext cx="3551274" cy="3817620"/>
          </a:xfrm>
          <a:prstGeom prst="rect">
            <a:avLst/>
          </a:prstGeom>
        </p:spPr>
      </p:pic>
      <p:sp>
        <p:nvSpPr>
          <p:cNvPr id="4" name="Google Shape;3009;p53">
            <a:extLst>
              <a:ext uri="{FF2B5EF4-FFF2-40B4-BE49-F238E27FC236}">
                <a16:creationId xmlns:a16="http://schemas.microsoft.com/office/drawing/2014/main" id="{A2950F32-05E9-1F5C-A8C5-054A56BB56A9}"/>
              </a:ext>
            </a:extLst>
          </p:cNvPr>
          <p:cNvSpPr/>
          <p:nvPr/>
        </p:nvSpPr>
        <p:spPr>
          <a:xfrm>
            <a:off x="5961265" y="1228926"/>
            <a:ext cx="2413115" cy="994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150;p53">
            <a:extLst>
              <a:ext uri="{FF2B5EF4-FFF2-40B4-BE49-F238E27FC236}">
                <a16:creationId xmlns:a16="http://schemas.microsoft.com/office/drawing/2014/main" id="{89188010-FE04-219F-6400-4B3BB357A34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961265" y="1225043"/>
            <a:ext cx="2413115" cy="405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77797"/>
                </a:solidFill>
              </a:rPr>
              <a:t>Sprint 1: Core-Business</a:t>
            </a:r>
            <a:endParaRPr dirty="0">
              <a:solidFill>
                <a:srgbClr val="477797"/>
              </a:solidFill>
            </a:endParaRPr>
          </a:p>
        </p:txBody>
      </p:sp>
      <p:sp>
        <p:nvSpPr>
          <p:cNvPr id="27" name="Google Shape;3151;p53">
            <a:extLst>
              <a:ext uri="{FF2B5EF4-FFF2-40B4-BE49-F238E27FC236}">
                <a16:creationId xmlns:a16="http://schemas.microsoft.com/office/drawing/2014/main" id="{DEE09A9A-C6AC-65DB-E30E-5A9BC77FA43A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961265" y="1634849"/>
            <a:ext cx="2413114" cy="592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Requirements </a:t>
            </a:r>
            <a:r>
              <a:rPr lang="en" sz="1400" b="1" dirty="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1</a:t>
            </a:r>
            <a:r>
              <a:rPr lang="en" sz="1400" dirty="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&amp; </a:t>
            </a:r>
            <a:r>
              <a:rPr lang="en" sz="1400" b="1" dirty="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2</a:t>
            </a:r>
            <a:endParaRPr sz="1400" b="1" dirty="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1" name="Google Shape;3009;p53">
            <a:extLst>
              <a:ext uri="{FF2B5EF4-FFF2-40B4-BE49-F238E27FC236}">
                <a16:creationId xmlns:a16="http://schemas.microsoft.com/office/drawing/2014/main" id="{2541FBE5-F1F3-E812-6DC9-914954A1A7D3}"/>
              </a:ext>
            </a:extLst>
          </p:cNvPr>
          <p:cNvSpPr/>
          <p:nvPr/>
        </p:nvSpPr>
        <p:spPr>
          <a:xfrm>
            <a:off x="5961264" y="2510840"/>
            <a:ext cx="2413115" cy="994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150;p53">
            <a:extLst>
              <a:ext uri="{FF2B5EF4-FFF2-40B4-BE49-F238E27FC236}">
                <a16:creationId xmlns:a16="http://schemas.microsoft.com/office/drawing/2014/main" id="{101CC002-E8E6-BABE-F42B-CEE0CB183CD8}"/>
              </a:ext>
            </a:extLst>
          </p:cNvPr>
          <p:cNvSpPr txBox="1">
            <a:spLocks/>
          </p:cNvSpPr>
          <p:nvPr/>
        </p:nvSpPr>
        <p:spPr>
          <a:xfrm>
            <a:off x="5961264" y="2506957"/>
            <a:ext cx="2413115" cy="405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it-IT" dirty="0">
                <a:solidFill>
                  <a:srgbClr val="477797"/>
                </a:solidFill>
              </a:rPr>
              <a:t>Sprint 2: </a:t>
            </a:r>
            <a:r>
              <a:rPr lang="it-IT" dirty="0" err="1">
                <a:solidFill>
                  <a:srgbClr val="477797"/>
                </a:solidFill>
              </a:rPr>
              <a:t>Raspberry</a:t>
            </a:r>
            <a:r>
              <a:rPr lang="it-IT" dirty="0">
                <a:solidFill>
                  <a:srgbClr val="477797"/>
                </a:solidFill>
              </a:rPr>
              <a:t> Pi</a:t>
            </a:r>
          </a:p>
        </p:txBody>
      </p:sp>
      <p:sp>
        <p:nvSpPr>
          <p:cNvPr id="33" name="Google Shape;3151;p53">
            <a:extLst>
              <a:ext uri="{FF2B5EF4-FFF2-40B4-BE49-F238E27FC236}">
                <a16:creationId xmlns:a16="http://schemas.microsoft.com/office/drawing/2014/main" id="{CDE9ED92-0DE8-EE65-0BDA-96FE12330A71}"/>
              </a:ext>
            </a:extLst>
          </p:cNvPr>
          <p:cNvSpPr txBox="1">
            <a:spLocks/>
          </p:cNvSpPr>
          <p:nvPr/>
        </p:nvSpPr>
        <p:spPr>
          <a:xfrm>
            <a:off x="5961264" y="2916763"/>
            <a:ext cx="2413114" cy="592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it-IT" sz="1400" dirty="0" err="1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Requirement</a:t>
            </a:r>
            <a:r>
              <a:rPr lang="it-IT" sz="1400" dirty="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it-IT" sz="1400" b="1" dirty="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4</a:t>
            </a:r>
          </a:p>
        </p:txBody>
      </p:sp>
      <p:grpSp>
        <p:nvGrpSpPr>
          <p:cNvPr id="37" name="Google Shape;5157;p69">
            <a:extLst>
              <a:ext uri="{FF2B5EF4-FFF2-40B4-BE49-F238E27FC236}">
                <a16:creationId xmlns:a16="http://schemas.microsoft.com/office/drawing/2014/main" id="{9563053D-A1A4-10E1-8D56-16F8AB3F0098}"/>
              </a:ext>
            </a:extLst>
          </p:cNvPr>
          <p:cNvGrpSpPr/>
          <p:nvPr/>
        </p:nvGrpSpPr>
        <p:grpSpPr>
          <a:xfrm>
            <a:off x="5236933" y="1602476"/>
            <a:ext cx="445771" cy="247000"/>
            <a:chOff x="4791775" y="1877500"/>
            <a:chExt cx="66725" cy="36975"/>
          </a:xfrm>
        </p:grpSpPr>
        <p:sp>
          <p:nvSpPr>
            <p:cNvPr id="38" name="Google Shape;5158;p69">
              <a:extLst>
                <a:ext uri="{FF2B5EF4-FFF2-40B4-BE49-F238E27FC236}">
                  <a16:creationId xmlns:a16="http://schemas.microsoft.com/office/drawing/2014/main" id="{0BAE53F6-7633-316E-2796-7D9774EAE64C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159;p69">
              <a:extLst>
                <a:ext uri="{FF2B5EF4-FFF2-40B4-BE49-F238E27FC236}">
                  <a16:creationId xmlns:a16="http://schemas.microsoft.com/office/drawing/2014/main" id="{7B09CEF9-18D6-24CA-ED35-D06974B1CC2C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5157;p69">
            <a:extLst>
              <a:ext uri="{FF2B5EF4-FFF2-40B4-BE49-F238E27FC236}">
                <a16:creationId xmlns:a16="http://schemas.microsoft.com/office/drawing/2014/main" id="{BDF408F2-2280-D390-8F88-24927009F026}"/>
              </a:ext>
            </a:extLst>
          </p:cNvPr>
          <p:cNvGrpSpPr/>
          <p:nvPr/>
        </p:nvGrpSpPr>
        <p:grpSpPr>
          <a:xfrm>
            <a:off x="5255054" y="2884390"/>
            <a:ext cx="445771" cy="247000"/>
            <a:chOff x="4791775" y="1877500"/>
            <a:chExt cx="66725" cy="36975"/>
          </a:xfrm>
        </p:grpSpPr>
        <p:sp>
          <p:nvSpPr>
            <p:cNvPr id="41" name="Google Shape;5158;p69">
              <a:extLst>
                <a:ext uri="{FF2B5EF4-FFF2-40B4-BE49-F238E27FC236}">
                  <a16:creationId xmlns:a16="http://schemas.microsoft.com/office/drawing/2014/main" id="{A9707A02-9EC8-662F-3D34-8F77D9AD4524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159;p69">
              <a:extLst>
                <a:ext uri="{FF2B5EF4-FFF2-40B4-BE49-F238E27FC236}">
                  <a16:creationId xmlns:a16="http://schemas.microsoft.com/office/drawing/2014/main" id="{48EBB85D-A242-9638-1B04-26CF5718F05D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5157;p69">
            <a:extLst>
              <a:ext uri="{FF2B5EF4-FFF2-40B4-BE49-F238E27FC236}">
                <a16:creationId xmlns:a16="http://schemas.microsoft.com/office/drawing/2014/main" id="{2FF1099A-48EA-493B-544B-84802479865B}"/>
              </a:ext>
            </a:extLst>
          </p:cNvPr>
          <p:cNvGrpSpPr/>
          <p:nvPr/>
        </p:nvGrpSpPr>
        <p:grpSpPr>
          <a:xfrm>
            <a:off x="5236933" y="4152419"/>
            <a:ext cx="445771" cy="247000"/>
            <a:chOff x="4791775" y="1877500"/>
            <a:chExt cx="66725" cy="36975"/>
          </a:xfrm>
        </p:grpSpPr>
        <p:sp>
          <p:nvSpPr>
            <p:cNvPr id="44" name="Google Shape;5158;p69">
              <a:extLst>
                <a:ext uri="{FF2B5EF4-FFF2-40B4-BE49-F238E27FC236}">
                  <a16:creationId xmlns:a16="http://schemas.microsoft.com/office/drawing/2014/main" id="{A38F9F07-82C2-20D2-D54F-E4B4FFB402E3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159;p69">
              <a:extLst>
                <a:ext uri="{FF2B5EF4-FFF2-40B4-BE49-F238E27FC236}">
                  <a16:creationId xmlns:a16="http://schemas.microsoft.com/office/drawing/2014/main" id="{6A39FD48-5D78-9E32-BDB0-F4498062014E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3009;p53">
            <a:extLst>
              <a:ext uri="{FF2B5EF4-FFF2-40B4-BE49-F238E27FC236}">
                <a16:creationId xmlns:a16="http://schemas.microsoft.com/office/drawing/2014/main" id="{24143CFE-E5CF-3722-E2A2-82A6E2228191}"/>
              </a:ext>
            </a:extLst>
          </p:cNvPr>
          <p:cNvSpPr/>
          <p:nvPr/>
        </p:nvSpPr>
        <p:spPr>
          <a:xfrm>
            <a:off x="5961263" y="3778869"/>
            <a:ext cx="2413115" cy="994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3150;p53">
            <a:extLst>
              <a:ext uri="{FF2B5EF4-FFF2-40B4-BE49-F238E27FC236}">
                <a16:creationId xmlns:a16="http://schemas.microsoft.com/office/drawing/2014/main" id="{CEB67612-E11F-EBE3-EE10-47A17038FC2B}"/>
              </a:ext>
            </a:extLst>
          </p:cNvPr>
          <p:cNvSpPr txBox="1">
            <a:spLocks/>
          </p:cNvSpPr>
          <p:nvPr/>
        </p:nvSpPr>
        <p:spPr>
          <a:xfrm>
            <a:off x="5961263" y="3774986"/>
            <a:ext cx="2413115" cy="405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it-IT" dirty="0">
                <a:solidFill>
                  <a:srgbClr val="477797"/>
                </a:solidFill>
              </a:rPr>
              <a:t>Sprint 3: Monitoring</a:t>
            </a:r>
          </a:p>
        </p:txBody>
      </p:sp>
      <p:sp>
        <p:nvSpPr>
          <p:cNvPr id="51" name="Google Shape;3151;p53">
            <a:extLst>
              <a:ext uri="{FF2B5EF4-FFF2-40B4-BE49-F238E27FC236}">
                <a16:creationId xmlns:a16="http://schemas.microsoft.com/office/drawing/2014/main" id="{971860E1-B77B-A1B2-7C65-55A065D0A1C9}"/>
              </a:ext>
            </a:extLst>
          </p:cNvPr>
          <p:cNvSpPr txBox="1">
            <a:spLocks/>
          </p:cNvSpPr>
          <p:nvPr/>
        </p:nvSpPr>
        <p:spPr>
          <a:xfrm>
            <a:off x="5961263" y="4184792"/>
            <a:ext cx="2413114" cy="592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it-IT" sz="1400" dirty="0" err="1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Requirement</a:t>
            </a:r>
            <a:r>
              <a:rPr lang="it-IT" sz="1400" dirty="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it-IT" sz="1400" b="1" dirty="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3</a:t>
            </a:r>
          </a:p>
        </p:txBody>
      </p:sp>
      <p:sp>
        <p:nvSpPr>
          <p:cNvPr id="54" name="Google Shape;2738;p51">
            <a:extLst>
              <a:ext uri="{FF2B5EF4-FFF2-40B4-BE49-F238E27FC236}">
                <a16:creationId xmlns:a16="http://schemas.microsoft.com/office/drawing/2014/main" id="{F5D3699C-0A17-F8E1-1539-E1136B09BB20}"/>
              </a:ext>
            </a:extLst>
          </p:cNvPr>
          <p:cNvSpPr txBox="1">
            <a:spLocks/>
          </p:cNvSpPr>
          <p:nvPr/>
        </p:nvSpPr>
        <p:spPr>
          <a:xfrm>
            <a:off x="373380" y="342775"/>
            <a:ext cx="424629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it-IT" dirty="0"/>
              <a:t>Sprint 0: System </a:t>
            </a:r>
            <a:r>
              <a:rPr lang="it-IT" dirty="0" err="1"/>
              <a:t>Overview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17209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p51"/>
          <p:cNvSpPr txBox="1">
            <a:spLocks noGrp="1"/>
          </p:cNvSpPr>
          <p:nvPr>
            <p:ph type="title"/>
          </p:nvPr>
        </p:nvSpPr>
        <p:spPr>
          <a:xfrm>
            <a:off x="373380" y="342775"/>
            <a:ext cx="424629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Sprint 1: WasteService Core</a:t>
            </a:r>
            <a:endParaRPr dirty="0"/>
          </a:p>
        </p:txBody>
      </p:sp>
      <p:pic>
        <p:nvPicPr>
          <p:cNvPr id="17" name="Immagine 16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7FE62BDA-EB9C-6876-C25A-88328DD33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5360"/>
            <a:ext cx="4702273" cy="416814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8F68A99B-DF06-3DD8-7480-23CB9F9F0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1344" y="1516356"/>
            <a:ext cx="1468835" cy="3145422"/>
          </a:xfrm>
          <a:prstGeom prst="rect">
            <a:avLst/>
          </a:prstGeom>
          <a:ln>
            <a:solidFill>
              <a:srgbClr val="77C6FC"/>
            </a:solidFill>
          </a:ln>
        </p:spPr>
      </p:pic>
      <p:pic>
        <p:nvPicPr>
          <p:cNvPr id="23" name="Immagine 2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A2A5DF2-7827-9550-D33A-D1617F628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9670" y="846164"/>
            <a:ext cx="2591286" cy="1855361"/>
          </a:xfrm>
          <a:prstGeom prst="rect">
            <a:avLst/>
          </a:prstGeom>
          <a:ln cap="rnd">
            <a:solidFill>
              <a:srgbClr val="77C6FC"/>
            </a:solidFill>
          </a:ln>
        </p:spPr>
      </p:pic>
      <p:pic>
        <p:nvPicPr>
          <p:cNvPr id="25" name="Immagine 24" descr="Immagine che contiene testo&#10;&#10;Descrizione generata automaticamente">
            <a:extLst>
              <a:ext uri="{FF2B5EF4-FFF2-40B4-BE49-F238E27FC236}">
                <a16:creationId xmlns:a16="http://schemas.microsoft.com/office/drawing/2014/main" id="{95998F3D-809A-1133-E48A-62489B0A91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9670" y="2842260"/>
            <a:ext cx="2910107" cy="2232660"/>
          </a:xfrm>
          <a:prstGeom prst="rect">
            <a:avLst/>
          </a:prstGeom>
          <a:ln cap="rnd">
            <a:solidFill>
              <a:srgbClr val="77C6FC"/>
            </a:solidFill>
          </a:ln>
        </p:spPr>
      </p:pic>
    </p:spTree>
    <p:extLst>
      <p:ext uri="{BB962C8B-B14F-4D97-AF65-F5344CB8AC3E}">
        <p14:creationId xmlns:p14="http://schemas.microsoft.com/office/powerpoint/2010/main" val="400993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90DEC0CE-CC10-D8D7-356F-0B66A250E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131" y="0"/>
            <a:ext cx="2513522" cy="51435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23BDF49-7F44-139E-9044-5B2DD92AB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653" y="0"/>
            <a:ext cx="1856187" cy="5143500"/>
          </a:xfrm>
          <a:prstGeom prst="rect">
            <a:avLst/>
          </a:prstGeom>
        </p:spPr>
      </p:pic>
      <p:sp>
        <p:nvSpPr>
          <p:cNvPr id="19" name="Google Shape;2738;p51">
            <a:extLst>
              <a:ext uri="{FF2B5EF4-FFF2-40B4-BE49-F238E27FC236}">
                <a16:creationId xmlns:a16="http://schemas.microsoft.com/office/drawing/2014/main" id="{0AAED468-80DC-3BDD-21EE-86443E46731A}"/>
              </a:ext>
            </a:extLst>
          </p:cNvPr>
          <p:cNvSpPr txBox="1">
            <a:spLocks/>
          </p:cNvSpPr>
          <p:nvPr/>
        </p:nvSpPr>
        <p:spPr>
          <a:xfrm>
            <a:off x="373380" y="342775"/>
            <a:ext cx="424629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it-IT" dirty="0"/>
              <a:t>Sprint 2: WasteService </a:t>
            </a:r>
            <a:r>
              <a:rPr lang="it-IT" dirty="0" err="1"/>
              <a:t>RPi</a:t>
            </a:r>
            <a:endParaRPr lang="it-IT" dirty="0"/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6F73A16D-C8F3-1332-DA14-020377EA0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06" y="915475"/>
            <a:ext cx="3543112" cy="2857501"/>
          </a:xfrm>
          <a:prstGeom prst="rect">
            <a:avLst/>
          </a:prstGeom>
          <a:ln>
            <a:solidFill>
              <a:srgbClr val="77C6FC"/>
            </a:solidFill>
          </a:ln>
        </p:spPr>
      </p:pic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53659120-07A2-A5BE-2B25-090263E535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698" t="11852" r="18000" b="10518"/>
          <a:stretch/>
        </p:blipFill>
        <p:spPr>
          <a:xfrm>
            <a:off x="1894530" y="2857500"/>
            <a:ext cx="2677470" cy="212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8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2738;p51">
            <a:extLst>
              <a:ext uri="{FF2B5EF4-FFF2-40B4-BE49-F238E27FC236}">
                <a16:creationId xmlns:a16="http://schemas.microsoft.com/office/drawing/2014/main" id="{0AAED468-80DC-3BDD-21EE-86443E46731A}"/>
              </a:ext>
            </a:extLst>
          </p:cNvPr>
          <p:cNvSpPr txBox="1">
            <a:spLocks/>
          </p:cNvSpPr>
          <p:nvPr/>
        </p:nvSpPr>
        <p:spPr>
          <a:xfrm>
            <a:off x="373380" y="342775"/>
            <a:ext cx="424629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it-IT" dirty="0"/>
              <a:t>Sprint 3: WasteService GUI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6F67ACA-5494-E66C-873B-112554BFA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566" y="0"/>
            <a:ext cx="2042927" cy="51435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62219BD-544D-3DD2-B69A-98A47B338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493" y="0"/>
            <a:ext cx="1833597" cy="51435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B53BE57-CDB7-DB9B-B943-B5F202D888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882" y="1063928"/>
            <a:ext cx="4169278" cy="3158259"/>
          </a:xfrm>
          <a:prstGeom prst="rect">
            <a:avLst/>
          </a:prstGeom>
          <a:ln>
            <a:solidFill>
              <a:srgbClr val="77C6FC"/>
            </a:solidFill>
          </a:ln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6FE6F685-EA97-A351-EADB-24AB9557F911}"/>
              </a:ext>
            </a:extLst>
          </p:cNvPr>
          <p:cNvSpPr/>
          <p:nvPr/>
        </p:nvSpPr>
        <p:spPr>
          <a:xfrm>
            <a:off x="6537959" y="2924551"/>
            <a:ext cx="595127" cy="6035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SM"/>
          </a:p>
        </p:txBody>
      </p:sp>
    </p:spTree>
    <p:extLst>
      <p:ext uri="{BB962C8B-B14F-4D97-AF65-F5344CB8AC3E}">
        <p14:creationId xmlns:p14="http://schemas.microsoft.com/office/powerpoint/2010/main" val="327528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Google Shape;3605;p63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Thanks!</a:t>
            </a:r>
            <a:endParaRPr sz="7200" dirty="0"/>
          </a:p>
        </p:txBody>
      </p:sp>
      <p:sp>
        <p:nvSpPr>
          <p:cNvPr id="3606" name="Google Shape;3606;p63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Do you have any questions?</a:t>
            </a:r>
            <a:endParaRPr dirty="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GitHub repository: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>
                <a:solidFill>
                  <a:schemeClr val="dk2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  <a:hlinkClick r:id="rId3"/>
              </a:rPr>
              <a:t>iss2022-BCR/WasteService</a:t>
            </a:r>
            <a:endParaRPr dirty="0">
              <a:solidFill>
                <a:schemeClr val="dk2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3607" name="Google Shape;3607;p63"/>
          <p:cNvSpPr txBox="1">
            <a:spLocks noGrp="1"/>
          </p:cNvSpPr>
          <p:nvPr>
            <p:ph type="subTitle" idx="4294967295"/>
          </p:nvPr>
        </p:nvSpPr>
        <p:spPr>
          <a:xfrm>
            <a:off x="2673650" y="4233275"/>
            <a:ext cx="37932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Barlow Semi Condensed"/>
                <a:ea typeface="Barlow Semi Condensed"/>
                <a:cs typeface="Barlow Semi Condensed"/>
                <a:sym typeface="Barlow Semi Condensed"/>
              </a:rPr>
              <a:t>Please keep this slide for attribution</a:t>
            </a:r>
            <a:endParaRPr sz="11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3608" name="Google Shape;3608;p63"/>
          <p:cNvGrpSpPr/>
          <p:nvPr/>
        </p:nvGrpSpPr>
        <p:grpSpPr>
          <a:xfrm>
            <a:off x="3733763" y="3221625"/>
            <a:ext cx="1681025" cy="338359"/>
            <a:chOff x="3733763" y="3183525"/>
            <a:chExt cx="1681025" cy="338359"/>
          </a:xfrm>
        </p:grpSpPr>
        <p:sp>
          <p:nvSpPr>
            <p:cNvPr id="3609" name="Google Shape;3609;p63"/>
            <p:cNvSpPr/>
            <p:nvPr/>
          </p:nvSpPr>
          <p:spPr>
            <a:xfrm>
              <a:off x="3733763" y="3183525"/>
              <a:ext cx="338345" cy="338295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4602" y="3500"/>
                  </a:moveTo>
                  <a:cubicBezTo>
                    <a:pt x="15137" y="3500"/>
                    <a:pt x="15682" y="3563"/>
                    <a:pt x="16247" y="3689"/>
                  </a:cubicBezTo>
                  <a:cubicBezTo>
                    <a:pt x="16179" y="4154"/>
                    <a:pt x="16095" y="4705"/>
                    <a:pt x="16033" y="5120"/>
                  </a:cubicBezTo>
                  <a:cubicBezTo>
                    <a:pt x="15810" y="5075"/>
                    <a:pt x="15484" y="5035"/>
                    <a:pt x="15150" y="5035"/>
                  </a:cubicBezTo>
                  <a:cubicBezTo>
                    <a:pt x="14968" y="5035"/>
                    <a:pt x="14783" y="5047"/>
                    <a:pt x="14611" y="5076"/>
                  </a:cubicBezTo>
                  <a:cubicBezTo>
                    <a:pt x="13536" y="5258"/>
                    <a:pt x="12918" y="5925"/>
                    <a:pt x="12918" y="6907"/>
                  </a:cubicBezTo>
                  <a:lnTo>
                    <a:pt x="12918" y="8819"/>
                  </a:lnTo>
                  <a:cubicBezTo>
                    <a:pt x="12918" y="9143"/>
                    <a:pt x="13180" y="9405"/>
                    <a:pt x="13504" y="9405"/>
                  </a:cubicBezTo>
                  <a:lnTo>
                    <a:pt x="15681" y="9405"/>
                  </a:lnTo>
                  <a:lnTo>
                    <a:pt x="15388" y="10576"/>
                  </a:lnTo>
                  <a:lnTo>
                    <a:pt x="13504" y="10576"/>
                  </a:lnTo>
                  <a:cubicBezTo>
                    <a:pt x="13180" y="10576"/>
                    <a:pt x="12918" y="10838"/>
                    <a:pt x="12918" y="11161"/>
                  </a:cubicBezTo>
                  <a:lnTo>
                    <a:pt x="12918" y="18811"/>
                  </a:lnTo>
                  <a:lnTo>
                    <a:pt x="11162" y="18811"/>
                  </a:lnTo>
                  <a:lnTo>
                    <a:pt x="11162" y="11161"/>
                  </a:lnTo>
                  <a:cubicBezTo>
                    <a:pt x="11162" y="10838"/>
                    <a:pt x="10900" y="10576"/>
                    <a:pt x="10576" y="10576"/>
                  </a:cubicBezTo>
                  <a:lnTo>
                    <a:pt x="9407" y="10576"/>
                  </a:lnTo>
                  <a:lnTo>
                    <a:pt x="9407" y="9405"/>
                  </a:lnTo>
                  <a:lnTo>
                    <a:pt x="10576" y="9405"/>
                  </a:lnTo>
                  <a:cubicBezTo>
                    <a:pt x="10900" y="9405"/>
                    <a:pt x="11162" y="9143"/>
                    <a:pt x="11162" y="8821"/>
                  </a:cubicBezTo>
                  <a:cubicBezTo>
                    <a:pt x="11162" y="7215"/>
                    <a:pt x="11162" y="6481"/>
                    <a:pt x="11162" y="6143"/>
                  </a:cubicBezTo>
                  <a:cubicBezTo>
                    <a:pt x="11162" y="5520"/>
                    <a:pt x="11163" y="4843"/>
                    <a:pt x="11770" y="4324"/>
                  </a:cubicBezTo>
                  <a:cubicBezTo>
                    <a:pt x="12234" y="3928"/>
                    <a:pt x="12823" y="3687"/>
                    <a:pt x="13628" y="3571"/>
                  </a:cubicBezTo>
                  <a:cubicBezTo>
                    <a:pt x="13950" y="3524"/>
                    <a:pt x="14274" y="3500"/>
                    <a:pt x="14602" y="3500"/>
                  </a:cubicBezTo>
                  <a:close/>
                  <a:moveTo>
                    <a:pt x="17017" y="1170"/>
                  </a:moveTo>
                  <a:cubicBezTo>
                    <a:pt x="17990" y="1170"/>
                    <a:pt x="18811" y="1975"/>
                    <a:pt x="18811" y="2927"/>
                  </a:cubicBezTo>
                  <a:lnTo>
                    <a:pt x="18811" y="17056"/>
                  </a:lnTo>
                  <a:cubicBezTo>
                    <a:pt x="18811" y="18023"/>
                    <a:pt x="18024" y="18811"/>
                    <a:pt x="17056" y="18811"/>
                  </a:cubicBezTo>
                  <a:lnTo>
                    <a:pt x="14089" y="18811"/>
                  </a:lnTo>
                  <a:lnTo>
                    <a:pt x="14089" y="11747"/>
                  </a:lnTo>
                  <a:lnTo>
                    <a:pt x="15846" y="11747"/>
                  </a:lnTo>
                  <a:cubicBezTo>
                    <a:pt x="16115" y="11747"/>
                    <a:pt x="16348" y="11565"/>
                    <a:pt x="16414" y="11305"/>
                  </a:cubicBezTo>
                  <a:lnTo>
                    <a:pt x="16999" y="8963"/>
                  </a:lnTo>
                  <a:cubicBezTo>
                    <a:pt x="17042" y="8787"/>
                    <a:pt x="17003" y="8602"/>
                    <a:pt x="16893" y="8460"/>
                  </a:cubicBezTo>
                  <a:cubicBezTo>
                    <a:pt x="16782" y="8317"/>
                    <a:pt x="16612" y="8235"/>
                    <a:pt x="16431" y="8235"/>
                  </a:cubicBezTo>
                  <a:lnTo>
                    <a:pt x="14089" y="8235"/>
                  </a:lnTo>
                  <a:lnTo>
                    <a:pt x="14089" y="6909"/>
                  </a:lnTo>
                  <a:cubicBezTo>
                    <a:pt x="14089" y="6638"/>
                    <a:pt x="14144" y="6343"/>
                    <a:pt x="14808" y="6229"/>
                  </a:cubicBezTo>
                  <a:cubicBezTo>
                    <a:pt x="14936" y="6208"/>
                    <a:pt x="15061" y="6199"/>
                    <a:pt x="15182" y="6199"/>
                  </a:cubicBezTo>
                  <a:cubicBezTo>
                    <a:pt x="15552" y="6199"/>
                    <a:pt x="15890" y="6283"/>
                    <a:pt x="16198" y="6360"/>
                  </a:cubicBezTo>
                  <a:cubicBezTo>
                    <a:pt x="16304" y="6387"/>
                    <a:pt x="16415" y="6421"/>
                    <a:pt x="16532" y="6421"/>
                  </a:cubicBezTo>
                  <a:cubicBezTo>
                    <a:pt x="16632" y="6421"/>
                    <a:pt x="16736" y="6396"/>
                    <a:pt x="16847" y="6321"/>
                  </a:cubicBezTo>
                  <a:cubicBezTo>
                    <a:pt x="16983" y="6229"/>
                    <a:pt x="17074" y="6084"/>
                    <a:pt x="17098" y="5923"/>
                  </a:cubicBezTo>
                  <a:cubicBezTo>
                    <a:pt x="17098" y="5923"/>
                    <a:pt x="17362" y="4156"/>
                    <a:pt x="17482" y="3339"/>
                  </a:cubicBezTo>
                  <a:cubicBezTo>
                    <a:pt x="17525" y="3049"/>
                    <a:pt x="17346" y="2769"/>
                    <a:pt x="17063" y="2690"/>
                  </a:cubicBezTo>
                  <a:cubicBezTo>
                    <a:pt x="16267" y="2463"/>
                    <a:pt x="15346" y="2343"/>
                    <a:pt x="14504" y="2343"/>
                  </a:cubicBezTo>
                  <a:cubicBezTo>
                    <a:pt x="14137" y="2343"/>
                    <a:pt x="13786" y="2365"/>
                    <a:pt x="13467" y="2412"/>
                  </a:cubicBezTo>
                  <a:cubicBezTo>
                    <a:pt x="12434" y="2562"/>
                    <a:pt x="11646" y="2888"/>
                    <a:pt x="11009" y="3434"/>
                  </a:cubicBezTo>
                  <a:cubicBezTo>
                    <a:pt x="10121" y="4193"/>
                    <a:pt x="10010" y="5168"/>
                    <a:pt x="9999" y="5833"/>
                  </a:cubicBezTo>
                  <a:cubicBezTo>
                    <a:pt x="9999" y="5847"/>
                    <a:pt x="9999" y="7029"/>
                    <a:pt x="9999" y="8235"/>
                  </a:cubicBezTo>
                  <a:lnTo>
                    <a:pt x="8821" y="8235"/>
                  </a:lnTo>
                  <a:cubicBezTo>
                    <a:pt x="8497" y="8235"/>
                    <a:pt x="8236" y="8497"/>
                    <a:pt x="8236" y="8819"/>
                  </a:cubicBezTo>
                  <a:lnTo>
                    <a:pt x="8236" y="11161"/>
                  </a:lnTo>
                  <a:cubicBezTo>
                    <a:pt x="8236" y="11485"/>
                    <a:pt x="8497" y="11747"/>
                    <a:pt x="8821" y="11747"/>
                  </a:cubicBezTo>
                  <a:lnTo>
                    <a:pt x="9991" y="11747"/>
                  </a:lnTo>
                  <a:lnTo>
                    <a:pt x="9991" y="18811"/>
                  </a:lnTo>
                  <a:lnTo>
                    <a:pt x="2927" y="18811"/>
                  </a:lnTo>
                  <a:cubicBezTo>
                    <a:pt x="1959" y="18811"/>
                    <a:pt x="1172" y="18023"/>
                    <a:pt x="1172" y="17054"/>
                  </a:cubicBezTo>
                  <a:lnTo>
                    <a:pt x="1172" y="2927"/>
                  </a:lnTo>
                  <a:cubicBezTo>
                    <a:pt x="1172" y="1959"/>
                    <a:pt x="1959" y="1170"/>
                    <a:pt x="2927" y="1170"/>
                  </a:cubicBezTo>
                  <a:close/>
                  <a:moveTo>
                    <a:pt x="2927" y="1"/>
                  </a:moveTo>
                  <a:cubicBezTo>
                    <a:pt x="1314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4" y="19982"/>
                    <a:pt x="2927" y="19982"/>
                  </a:cubicBezTo>
                  <a:lnTo>
                    <a:pt x="17054" y="19982"/>
                  </a:lnTo>
                  <a:cubicBezTo>
                    <a:pt x="18669" y="19982"/>
                    <a:pt x="19982" y="18669"/>
                    <a:pt x="19982" y="17056"/>
                  </a:cubicBezTo>
                  <a:lnTo>
                    <a:pt x="19982" y="2927"/>
                  </a:lnTo>
                  <a:cubicBezTo>
                    <a:pt x="19982" y="2145"/>
                    <a:pt x="19669" y="1409"/>
                    <a:pt x="19101" y="853"/>
                  </a:cubicBezTo>
                  <a:cubicBezTo>
                    <a:pt x="18538" y="303"/>
                    <a:pt x="17797" y="1"/>
                    <a:pt x="170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10" name="Google Shape;3610;p63"/>
            <p:cNvGrpSpPr/>
            <p:nvPr/>
          </p:nvGrpSpPr>
          <p:grpSpPr>
            <a:xfrm>
              <a:off x="4166051" y="3183552"/>
              <a:ext cx="338366" cy="338332"/>
              <a:chOff x="812101" y="2571761"/>
              <a:chExt cx="417066" cy="417024"/>
            </a:xfrm>
          </p:grpSpPr>
          <p:sp>
            <p:nvSpPr>
              <p:cNvPr id="3611" name="Google Shape;3611;p63"/>
              <p:cNvSpPr/>
              <p:nvPr/>
            </p:nvSpPr>
            <p:spPr>
              <a:xfrm>
                <a:off x="935084" y="2694744"/>
                <a:ext cx="171071" cy="171071"/>
              </a:xfrm>
              <a:custGeom>
                <a:avLst/>
                <a:gdLst/>
                <a:ahLst/>
                <a:cxnLst/>
                <a:rect l="l" t="t" r="r" b="b"/>
                <a:pathLst>
                  <a:path w="8197" h="8197" extrusionOk="0">
                    <a:moveTo>
                      <a:pt x="4099" y="1171"/>
                    </a:moveTo>
                    <a:cubicBezTo>
                      <a:pt x="5712" y="1171"/>
                      <a:pt x="7027" y="2484"/>
                      <a:pt x="7027" y="4097"/>
                    </a:cubicBezTo>
                    <a:cubicBezTo>
                      <a:pt x="7027" y="5712"/>
                      <a:pt x="5712" y="7025"/>
                      <a:pt x="4099" y="7025"/>
                    </a:cubicBezTo>
                    <a:cubicBezTo>
                      <a:pt x="2486" y="7025"/>
                      <a:pt x="1171" y="5712"/>
                      <a:pt x="1171" y="4097"/>
                    </a:cubicBezTo>
                    <a:cubicBezTo>
                      <a:pt x="1171" y="2484"/>
                      <a:pt x="2486" y="1171"/>
                      <a:pt x="4099" y="1171"/>
                    </a:cubicBezTo>
                    <a:close/>
                    <a:moveTo>
                      <a:pt x="4099" y="0"/>
                    </a:moveTo>
                    <a:cubicBezTo>
                      <a:pt x="1840" y="0"/>
                      <a:pt x="0" y="1838"/>
                      <a:pt x="0" y="4097"/>
                    </a:cubicBezTo>
                    <a:cubicBezTo>
                      <a:pt x="0" y="6358"/>
                      <a:pt x="1840" y="8196"/>
                      <a:pt x="4099" y="8196"/>
                    </a:cubicBezTo>
                    <a:cubicBezTo>
                      <a:pt x="6358" y="8196"/>
                      <a:pt x="8196" y="6358"/>
                      <a:pt x="8196" y="4097"/>
                    </a:cubicBezTo>
                    <a:cubicBezTo>
                      <a:pt x="8196" y="1838"/>
                      <a:pt x="6358" y="0"/>
                      <a:pt x="40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2" name="Google Shape;3612;p63"/>
              <p:cNvSpPr/>
              <p:nvPr/>
            </p:nvSpPr>
            <p:spPr>
              <a:xfrm>
                <a:off x="860977" y="2620616"/>
                <a:ext cx="319311" cy="319290"/>
              </a:xfrm>
              <a:custGeom>
                <a:avLst/>
                <a:gdLst/>
                <a:ahLst/>
                <a:cxnLst/>
                <a:rect l="l" t="t" r="r" b="b"/>
                <a:pathLst>
                  <a:path w="15300" h="15299" extrusionOk="0">
                    <a:moveTo>
                      <a:pt x="12333" y="1171"/>
                    </a:moveTo>
                    <a:cubicBezTo>
                      <a:pt x="13306" y="1171"/>
                      <a:pt x="14128" y="1994"/>
                      <a:pt x="14128" y="2967"/>
                    </a:cubicBezTo>
                    <a:lnTo>
                      <a:pt x="14128" y="12334"/>
                    </a:lnTo>
                    <a:cubicBezTo>
                      <a:pt x="14128" y="13307"/>
                      <a:pt x="13306" y="14129"/>
                      <a:pt x="12333" y="14129"/>
                    </a:cubicBezTo>
                    <a:lnTo>
                      <a:pt x="2968" y="14129"/>
                    </a:lnTo>
                    <a:cubicBezTo>
                      <a:pt x="1993" y="14129"/>
                      <a:pt x="1172" y="13307"/>
                      <a:pt x="1172" y="12334"/>
                    </a:cubicBezTo>
                    <a:lnTo>
                      <a:pt x="1172" y="2967"/>
                    </a:lnTo>
                    <a:cubicBezTo>
                      <a:pt x="1172" y="1994"/>
                      <a:pt x="1993" y="1171"/>
                      <a:pt x="2968" y="1171"/>
                    </a:cubicBezTo>
                    <a:close/>
                    <a:moveTo>
                      <a:pt x="2968" y="0"/>
                    </a:moveTo>
                    <a:cubicBezTo>
                      <a:pt x="1351" y="0"/>
                      <a:pt x="1" y="1346"/>
                      <a:pt x="1" y="2967"/>
                    </a:cubicBezTo>
                    <a:lnTo>
                      <a:pt x="1" y="12334"/>
                    </a:lnTo>
                    <a:cubicBezTo>
                      <a:pt x="1" y="13952"/>
                      <a:pt x="1349" y="15299"/>
                      <a:pt x="2968" y="15299"/>
                    </a:cubicBezTo>
                    <a:lnTo>
                      <a:pt x="12333" y="15299"/>
                    </a:lnTo>
                    <a:cubicBezTo>
                      <a:pt x="13953" y="15299"/>
                      <a:pt x="15299" y="13951"/>
                      <a:pt x="15299" y="12334"/>
                    </a:cubicBezTo>
                    <a:lnTo>
                      <a:pt x="15299" y="2967"/>
                    </a:lnTo>
                    <a:cubicBezTo>
                      <a:pt x="15299" y="1345"/>
                      <a:pt x="13948" y="0"/>
                      <a:pt x="123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3" name="Google Shape;3613;p63"/>
              <p:cNvSpPr/>
              <p:nvPr/>
            </p:nvSpPr>
            <p:spPr>
              <a:xfrm>
                <a:off x="812101" y="2571761"/>
                <a:ext cx="417066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4" h="19982" extrusionOk="0">
                    <a:moveTo>
                      <a:pt x="17056" y="1172"/>
                    </a:moveTo>
                    <a:cubicBezTo>
                      <a:pt x="18025" y="1172"/>
                      <a:pt x="18812" y="1959"/>
                      <a:pt x="18812" y="2927"/>
                    </a:cubicBezTo>
                    <a:lnTo>
                      <a:pt x="18812" y="17056"/>
                    </a:lnTo>
                    <a:cubicBezTo>
                      <a:pt x="18812" y="18023"/>
                      <a:pt x="18025" y="18811"/>
                      <a:pt x="17056" y="18811"/>
                    </a:cubicBezTo>
                    <a:lnTo>
                      <a:pt x="2928" y="18811"/>
                    </a:lnTo>
                    <a:cubicBezTo>
                      <a:pt x="1961" y="18811"/>
                      <a:pt x="1172" y="18023"/>
                      <a:pt x="1172" y="17056"/>
                    </a:cubicBezTo>
                    <a:lnTo>
                      <a:pt x="1172" y="2927"/>
                    </a:lnTo>
                    <a:cubicBezTo>
                      <a:pt x="1172" y="1959"/>
                      <a:pt x="1961" y="1172"/>
                      <a:pt x="2928" y="1172"/>
                    </a:cubicBezTo>
                    <a:close/>
                    <a:moveTo>
                      <a:pt x="2928" y="1"/>
                    </a:moveTo>
                    <a:cubicBezTo>
                      <a:pt x="1313" y="1"/>
                      <a:pt x="1" y="1313"/>
                      <a:pt x="1" y="2927"/>
                    </a:cubicBezTo>
                    <a:lnTo>
                      <a:pt x="1" y="17056"/>
                    </a:lnTo>
                    <a:cubicBezTo>
                      <a:pt x="1" y="18669"/>
                      <a:pt x="1313" y="19982"/>
                      <a:pt x="2928" y="19982"/>
                    </a:cubicBezTo>
                    <a:lnTo>
                      <a:pt x="17056" y="19982"/>
                    </a:lnTo>
                    <a:cubicBezTo>
                      <a:pt x="18669" y="19982"/>
                      <a:pt x="19984" y="18669"/>
                      <a:pt x="19984" y="17056"/>
                    </a:cubicBezTo>
                    <a:lnTo>
                      <a:pt x="19984" y="2927"/>
                    </a:lnTo>
                    <a:cubicBezTo>
                      <a:pt x="19984" y="1313"/>
                      <a:pt x="18669" y="1"/>
                      <a:pt x="170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4" name="Google Shape;3614;p63"/>
              <p:cNvSpPr/>
              <p:nvPr/>
            </p:nvSpPr>
            <p:spPr>
              <a:xfrm>
                <a:off x="1081712" y="2670306"/>
                <a:ext cx="48878" cy="48898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2343" extrusionOk="0">
                    <a:moveTo>
                      <a:pt x="1170" y="0"/>
                    </a:moveTo>
                    <a:cubicBezTo>
                      <a:pt x="524" y="0"/>
                      <a:pt x="1" y="526"/>
                      <a:pt x="1" y="1171"/>
                    </a:cubicBezTo>
                    <a:cubicBezTo>
                      <a:pt x="1" y="1817"/>
                      <a:pt x="524" y="2342"/>
                      <a:pt x="1170" y="2342"/>
                    </a:cubicBezTo>
                    <a:cubicBezTo>
                      <a:pt x="1816" y="2342"/>
                      <a:pt x="2341" y="1817"/>
                      <a:pt x="2341" y="1171"/>
                    </a:cubicBezTo>
                    <a:cubicBezTo>
                      <a:pt x="2341" y="526"/>
                      <a:pt x="1816" y="0"/>
                      <a:pt x="1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15" name="Google Shape;3615;p63"/>
            <p:cNvGrpSpPr/>
            <p:nvPr/>
          </p:nvGrpSpPr>
          <p:grpSpPr>
            <a:xfrm>
              <a:off x="4598397" y="3183552"/>
              <a:ext cx="338332" cy="338332"/>
              <a:chOff x="1323129" y="2571761"/>
              <a:chExt cx="417024" cy="417024"/>
            </a:xfrm>
          </p:grpSpPr>
          <p:sp>
            <p:nvSpPr>
              <p:cNvPr id="3616" name="Google Shape;3616;p63"/>
              <p:cNvSpPr/>
              <p:nvPr/>
            </p:nvSpPr>
            <p:spPr>
              <a:xfrm>
                <a:off x="1385007" y="2719183"/>
                <a:ext cx="73337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10537" extrusionOk="0">
                    <a:moveTo>
                      <a:pt x="2342" y="1171"/>
                    </a:moveTo>
                    <a:lnTo>
                      <a:pt x="2342" y="9367"/>
                    </a:lnTo>
                    <a:lnTo>
                      <a:pt x="1171" y="9367"/>
                    </a:lnTo>
                    <a:lnTo>
                      <a:pt x="1171" y="1171"/>
                    </a:lnTo>
                    <a:close/>
                    <a:moveTo>
                      <a:pt x="586" y="0"/>
                    </a:moveTo>
                    <a:cubicBezTo>
                      <a:pt x="264" y="0"/>
                      <a:pt x="0" y="262"/>
                      <a:pt x="0" y="586"/>
                    </a:cubicBezTo>
                    <a:lnTo>
                      <a:pt x="0" y="9951"/>
                    </a:lnTo>
                    <a:cubicBezTo>
                      <a:pt x="0" y="10275"/>
                      <a:pt x="264" y="10537"/>
                      <a:pt x="586" y="10537"/>
                    </a:cubicBezTo>
                    <a:lnTo>
                      <a:pt x="2928" y="10537"/>
                    </a:lnTo>
                    <a:cubicBezTo>
                      <a:pt x="3252" y="10537"/>
                      <a:pt x="3514" y="10275"/>
                      <a:pt x="3514" y="9951"/>
                    </a:cubicBezTo>
                    <a:lnTo>
                      <a:pt x="3514" y="586"/>
                    </a:lnTo>
                    <a:cubicBezTo>
                      <a:pt x="3514" y="262"/>
                      <a:pt x="3252" y="0"/>
                      <a:pt x="29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7" name="Google Shape;3617;p63"/>
              <p:cNvSpPr/>
              <p:nvPr/>
            </p:nvSpPr>
            <p:spPr>
              <a:xfrm>
                <a:off x="1385007" y="2621430"/>
                <a:ext cx="73337" cy="7333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3514" extrusionOk="0">
                    <a:moveTo>
                      <a:pt x="1757" y="1171"/>
                    </a:moveTo>
                    <a:cubicBezTo>
                      <a:pt x="2081" y="1171"/>
                      <a:pt x="2342" y="1435"/>
                      <a:pt x="2342" y="1757"/>
                    </a:cubicBezTo>
                    <a:cubicBezTo>
                      <a:pt x="2342" y="2080"/>
                      <a:pt x="2081" y="2342"/>
                      <a:pt x="1757" y="2342"/>
                    </a:cubicBezTo>
                    <a:cubicBezTo>
                      <a:pt x="1435" y="2342"/>
                      <a:pt x="1171" y="2080"/>
                      <a:pt x="1171" y="1757"/>
                    </a:cubicBezTo>
                    <a:cubicBezTo>
                      <a:pt x="1171" y="1435"/>
                      <a:pt x="1435" y="1171"/>
                      <a:pt x="1757" y="1171"/>
                    </a:cubicBezTo>
                    <a:close/>
                    <a:moveTo>
                      <a:pt x="1757" y="0"/>
                    </a:moveTo>
                    <a:cubicBezTo>
                      <a:pt x="789" y="0"/>
                      <a:pt x="0" y="789"/>
                      <a:pt x="0" y="1757"/>
                    </a:cubicBezTo>
                    <a:cubicBezTo>
                      <a:pt x="0" y="2726"/>
                      <a:pt x="789" y="3513"/>
                      <a:pt x="1757" y="3513"/>
                    </a:cubicBezTo>
                    <a:cubicBezTo>
                      <a:pt x="2726" y="3513"/>
                      <a:pt x="3514" y="2726"/>
                      <a:pt x="3514" y="1757"/>
                    </a:cubicBezTo>
                    <a:cubicBezTo>
                      <a:pt x="3514" y="789"/>
                      <a:pt x="2726" y="0"/>
                      <a:pt x="17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8" name="Google Shape;3618;p63"/>
              <p:cNvSpPr/>
              <p:nvPr/>
            </p:nvSpPr>
            <p:spPr>
              <a:xfrm>
                <a:off x="1482759" y="2718786"/>
                <a:ext cx="195510" cy="220304"/>
              </a:xfrm>
              <a:custGeom>
                <a:avLst/>
                <a:gdLst/>
                <a:ahLst/>
                <a:cxnLst/>
                <a:rect l="l" t="t" r="r" b="b"/>
                <a:pathLst>
                  <a:path w="9368" h="10556" extrusionOk="0">
                    <a:moveTo>
                      <a:pt x="5559" y="1173"/>
                    </a:moveTo>
                    <a:cubicBezTo>
                      <a:pt x="5720" y="1173"/>
                      <a:pt x="5883" y="1186"/>
                      <a:pt x="6044" y="1212"/>
                    </a:cubicBezTo>
                    <a:cubicBezTo>
                      <a:pt x="7422" y="1435"/>
                      <a:pt x="8196" y="2535"/>
                      <a:pt x="8196" y="3669"/>
                    </a:cubicBezTo>
                    <a:lnTo>
                      <a:pt x="8196" y="9386"/>
                    </a:lnTo>
                    <a:lnTo>
                      <a:pt x="7025" y="9386"/>
                    </a:lnTo>
                    <a:lnTo>
                      <a:pt x="7025" y="4702"/>
                    </a:lnTo>
                    <a:cubicBezTo>
                      <a:pt x="7025" y="3411"/>
                      <a:pt x="5975" y="2360"/>
                      <a:pt x="4683" y="2360"/>
                    </a:cubicBezTo>
                    <a:cubicBezTo>
                      <a:pt x="3392" y="2360"/>
                      <a:pt x="2341" y="3411"/>
                      <a:pt x="2341" y="4702"/>
                    </a:cubicBezTo>
                    <a:lnTo>
                      <a:pt x="2341" y="9386"/>
                    </a:lnTo>
                    <a:lnTo>
                      <a:pt x="1170" y="9386"/>
                    </a:lnTo>
                    <a:lnTo>
                      <a:pt x="1170" y="1190"/>
                    </a:lnTo>
                    <a:lnTo>
                      <a:pt x="2341" y="1190"/>
                    </a:lnTo>
                    <a:lnTo>
                      <a:pt x="2341" y="1776"/>
                    </a:lnTo>
                    <a:cubicBezTo>
                      <a:pt x="2341" y="2011"/>
                      <a:pt x="2484" y="2225"/>
                      <a:pt x="2704" y="2316"/>
                    </a:cubicBezTo>
                    <a:cubicBezTo>
                      <a:pt x="2776" y="2346"/>
                      <a:pt x="2852" y="2361"/>
                      <a:pt x="2928" y="2361"/>
                    </a:cubicBezTo>
                    <a:cubicBezTo>
                      <a:pt x="3080" y="2361"/>
                      <a:pt x="3229" y="2301"/>
                      <a:pt x="3341" y="2190"/>
                    </a:cubicBezTo>
                    <a:lnTo>
                      <a:pt x="3615" y="1916"/>
                    </a:lnTo>
                    <a:cubicBezTo>
                      <a:pt x="4086" y="1443"/>
                      <a:pt x="4813" y="1173"/>
                      <a:pt x="5559" y="1173"/>
                    </a:cubicBezTo>
                    <a:close/>
                    <a:moveTo>
                      <a:pt x="5553" y="0"/>
                    </a:moveTo>
                    <a:cubicBezTo>
                      <a:pt x="4823" y="0"/>
                      <a:pt x="4110" y="189"/>
                      <a:pt x="3509" y="536"/>
                    </a:cubicBezTo>
                    <a:cubicBezTo>
                      <a:pt x="3475" y="246"/>
                      <a:pt x="3227" y="19"/>
                      <a:pt x="2927" y="19"/>
                    </a:cubicBezTo>
                    <a:lnTo>
                      <a:pt x="586" y="19"/>
                    </a:lnTo>
                    <a:cubicBezTo>
                      <a:pt x="262" y="19"/>
                      <a:pt x="1" y="281"/>
                      <a:pt x="1" y="605"/>
                    </a:cubicBezTo>
                    <a:lnTo>
                      <a:pt x="1" y="9970"/>
                    </a:lnTo>
                    <a:cubicBezTo>
                      <a:pt x="1" y="10294"/>
                      <a:pt x="262" y="10556"/>
                      <a:pt x="586" y="10556"/>
                    </a:cubicBezTo>
                    <a:lnTo>
                      <a:pt x="2927" y="10556"/>
                    </a:lnTo>
                    <a:cubicBezTo>
                      <a:pt x="3250" y="10556"/>
                      <a:pt x="3512" y="10294"/>
                      <a:pt x="3512" y="9970"/>
                    </a:cubicBezTo>
                    <a:lnTo>
                      <a:pt x="3512" y="4702"/>
                    </a:lnTo>
                    <a:cubicBezTo>
                      <a:pt x="3512" y="4056"/>
                      <a:pt x="4038" y="3531"/>
                      <a:pt x="4683" y="3531"/>
                    </a:cubicBezTo>
                    <a:cubicBezTo>
                      <a:pt x="5329" y="3531"/>
                      <a:pt x="5854" y="4056"/>
                      <a:pt x="5854" y="4702"/>
                    </a:cubicBezTo>
                    <a:lnTo>
                      <a:pt x="5854" y="9970"/>
                    </a:lnTo>
                    <a:cubicBezTo>
                      <a:pt x="5854" y="10294"/>
                      <a:pt x="6116" y="10556"/>
                      <a:pt x="6440" y="10556"/>
                    </a:cubicBezTo>
                    <a:lnTo>
                      <a:pt x="8782" y="10556"/>
                    </a:lnTo>
                    <a:cubicBezTo>
                      <a:pt x="9104" y="10556"/>
                      <a:pt x="9368" y="10294"/>
                      <a:pt x="9368" y="9970"/>
                    </a:cubicBezTo>
                    <a:lnTo>
                      <a:pt x="9368" y="3669"/>
                    </a:lnTo>
                    <a:cubicBezTo>
                      <a:pt x="9368" y="1921"/>
                      <a:pt x="8131" y="364"/>
                      <a:pt x="6231" y="55"/>
                    </a:cubicBezTo>
                    <a:cubicBezTo>
                      <a:pt x="6005" y="18"/>
                      <a:pt x="5779" y="0"/>
                      <a:pt x="55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9" name="Google Shape;3619;p63"/>
              <p:cNvSpPr/>
              <p:nvPr/>
            </p:nvSpPr>
            <p:spPr>
              <a:xfrm>
                <a:off x="1323129" y="2571761"/>
                <a:ext cx="417024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19982" extrusionOk="0">
                    <a:moveTo>
                      <a:pt x="17015" y="1170"/>
                    </a:moveTo>
                    <a:cubicBezTo>
                      <a:pt x="17989" y="1170"/>
                      <a:pt x="18810" y="1993"/>
                      <a:pt x="18810" y="2966"/>
                    </a:cubicBezTo>
                    <a:lnTo>
                      <a:pt x="18810" y="17015"/>
                    </a:lnTo>
                    <a:cubicBezTo>
                      <a:pt x="18810" y="17990"/>
                      <a:pt x="17989" y="18811"/>
                      <a:pt x="17015" y="18811"/>
                    </a:cubicBezTo>
                    <a:lnTo>
                      <a:pt x="2965" y="18811"/>
                    </a:lnTo>
                    <a:cubicBezTo>
                      <a:pt x="1992" y="18811"/>
                      <a:pt x="1170" y="17990"/>
                      <a:pt x="1170" y="17015"/>
                    </a:cubicBezTo>
                    <a:lnTo>
                      <a:pt x="1170" y="2966"/>
                    </a:lnTo>
                    <a:cubicBezTo>
                      <a:pt x="1170" y="1993"/>
                      <a:pt x="1992" y="1170"/>
                      <a:pt x="2965" y="1170"/>
                    </a:cubicBezTo>
                    <a:close/>
                    <a:moveTo>
                      <a:pt x="2965" y="1"/>
                    </a:moveTo>
                    <a:cubicBezTo>
                      <a:pt x="1347" y="1"/>
                      <a:pt x="0" y="1349"/>
                      <a:pt x="0" y="2966"/>
                    </a:cubicBezTo>
                    <a:lnTo>
                      <a:pt x="0" y="17015"/>
                    </a:lnTo>
                    <a:cubicBezTo>
                      <a:pt x="0" y="18635"/>
                      <a:pt x="1348" y="19982"/>
                      <a:pt x="2965" y="19982"/>
                    </a:cubicBezTo>
                    <a:lnTo>
                      <a:pt x="17017" y="19982"/>
                    </a:lnTo>
                    <a:cubicBezTo>
                      <a:pt x="18635" y="19982"/>
                      <a:pt x="19981" y="18634"/>
                      <a:pt x="19981" y="17015"/>
                    </a:cubicBezTo>
                    <a:lnTo>
                      <a:pt x="19981" y="2966"/>
                    </a:lnTo>
                    <a:cubicBezTo>
                      <a:pt x="19981" y="1347"/>
                      <a:pt x="18633" y="1"/>
                      <a:pt x="170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20" name="Google Shape;3620;p63"/>
            <p:cNvSpPr/>
            <p:nvPr/>
          </p:nvSpPr>
          <p:spPr>
            <a:xfrm>
              <a:off x="5074766" y="3214044"/>
              <a:ext cx="340022" cy="277263"/>
            </a:xfrm>
            <a:custGeom>
              <a:avLst/>
              <a:gdLst/>
              <a:ahLst/>
              <a:cxnLst/>
              <a:rect l="l" t="t" r="r" b="b"/>
              <a:pathLst>
                <a:path w="20081" h="16377" extrusionOk="0">
                  <a:moveTo>
                    <a:pt x="13632" y="1165"/>
                  </a:moveTo>
                  <a:cubicBezTo>
                    <a:pt x="14903" y="1165"/>
                    <a:pt x="15458" y="1658"/>
                    <a:pt x="15826" y="1984"/>
                  </a:cubicBezTo>
                  <a:cubicBezTo>
                    <a:pt x="16040" y="2173"/>
                    <a:pt x="16244" y="2353"/>
                    <a:pt x="16548" y="2353"/>
                  </a:cubicBezTo>
                  <a:cubicBezTo>
                    <a:pt x="16762" y="2353"/>
                    <a:pt x="17038" y="2293"/>
                    <a:pt x="17344" y="2196"/>
                  </a:cubicBezTo>
                  <a:lnTo>
                    <a:pt x="17344" y="2196"/>
                  </a:lnTo>
                  <a:cubicBezTo>
                    <a:pt x="17236" y="2288"/>
                    <a:pt x="17119" y="2376"/>
                    <a:pt x="16995" y="2461"/>
                  </a:cubicBezTo>
                  <a:cubicBezTo>
                    <a:pt x="16780" y="2612"/>
                    <a:pt x="16689" y="2889"/>
                    <a:pt x="16778" y="3137"/>
                  </a:cubicBezTo>
                  <a:cubicBezTo>
                    <a:pt x="16861" y="3373"/>
                    <a:pt x="17082" y="3528"/>
                    <a:pt x="17329" y="3528"/>
                  </a:cubicBezTo>
                  <a:cubicBezTo>
                    <a:pt x="17343" y="3528"/>
                    <a:pt x="17358" y="3527"/>
                    <a:pt x="17372" y="3526"/>
                  </a:cubicBezTo>
                  <a:cubicBezTo>
                    <a:pt x="17475" y="3519"/>
                    <a:pt x="17576" y="3508"/>
                    <a:pt x="17680" y="3494"/>
                  </a:cubicBezTo>
                  <a:lnTo>
                    <a:pt x="17680" y="3494"/>
                  </a:lnTo>
                  <a:cubicBezTo>
                    <a:pt x="17275" y="3802"/>
                    <a:pt x="16921" y="3990"/>
                    <a:pt x="16937" y="4786"/>
                  </a:cubicBezTo>
                  <a:cubicBezTo>
                    <a:pt x="16937" y="4826"/>
                    <a:pt x="16939" y="4881"/>
                    <a:pt x="16939" y="4971"/>
                  </a:cubicBezTo>
                  <a:cubicBezTo>
                    <a:pt x="16939" y="6510"/>
                    <a:pt x="16350" y="9097"/>
                    <a:pt x="14694" y="11320"/>
                  </a:cubicBezTo>
                  <a:cubicBezTo>
                    <a:pt x="13372" y="13093"/>
                    <a:pt x="10896" y="15207"/>
                    <a:pt x="6611" y="15207"/>
                  </a:cubicBezTo>
                  <a:cubicBezTo>
                    <a:pt x="5368" y="15207"/>
                    <a:pt x="4159" y="14996"/>
                    <a:pt x="3001" y="14582"/>
                  </a:cubicBezTo>
                  <a:cubicBezTo>
                    <a:pt x="4359" y="14345"/>
                    <a:pt x="5612" y="13799"/>
                    <a:pt x="6698" y="12960"/>
                  </a:cubicBezTo>
                  <a:cubicBezTo>
                    <a:pt x="6893" y="12812"/>
                    <a:pt x="6972" y="12557"/>
                    <a:pt x="6900" y="12323"/>
                  </a:cubicBezTo>
                  <a:cubicBezTo>
                    <a:pt x="6827" y="12090"/>
                    <a:pt x="6617" y="11925"/>
                    <a:pt x="6372" y="11913"/>
                  </a:cubicBezTo>
                  <a:cubicBezTo>
                    <a:pt x="5203" y="11849"/>
                    <a:pt x="4280" y="11209"/>
                    <a:pt x="3767" y="10448"/>
                  </a:cubicBezTo>
                  <a:cubicBezTo>
                    <a:pt x="3968" y="10434"/>
                    <a:pt x="4207" y="10404"/>
                    <a:pt x="4564" y="10340"/>
                  </a:cubicBezTo>
                  <a:cubicBezTo>
                    <a:pt x="4832" y="10294"/>
                    <a:pt x="5030" y="10071"/>
                    <a:pt x="5047" y="9801"/>
                  </a:cubicBezTo>
                  <a:cubicBezTo>
                    <a:pt x="5065" y="9532"/>
                    <a:pt x="4895" y="9286"/>
                    <a:pt x="4637" y="9205"/>
                  </a:cubicBezTo>
                  <a:cubicBezTo>
                    <a:pt x="3296" y="8787"/>
                    <a:pt x="2498" y="8025"/>
                    <a:pt x="2180" y="6838"/>
                  </a:cubicBezTo>
                  <a:lnTo>
                    <a:pt x="2180" y="6838"/>
                  </a:lnTo>
                  <a:cubicBezTo>
                    <a:pt x="2390" y="6891"/>
                    <a:pt x="2642" y="6933"/>
                    <a:pt x="3057" y="6986"/>
                  </a:cubicBezTo>
                  <a:cubicBezTo>
                    <a:pt x="3081" y="6989"/>
                    <a:pt x="3105" y="6991"/>
                    <a:pt x="3129" y="6991"/>
                  </a:cubicBezTo>
                  <a:cubicBezTo>
                    <a:pt x="3359" y="6991"/>
                    <a:pt x="3571" y="6854"/>
                    <a:pt x="3666" y="6640"/>
                  </a:cubicBezTo>
                  <a:cubicBezTo>
                    <a:pt x="3770" y="6403"/>
                    <a:pt x="3707" y="6125"/>
                    <a:pt x="3508" y="5957"/>
                  </a:cubicBezTo>
                  <a:cubicBezTo>
                    <a:pt x="2014" y="4697"/>
                    <a:pt x="1936" y="3409"/>
                    <a:pt x="2210" y="2373"/>
                  </a:cubicBezTo>
                  <a:lnTo>
                    <a:pt x="2210" y="2373"/>
                  </a:lnTo>
                  <a:cubicBezTo>
                    <a:pt x="4267" y="4464"/>
                    <a:pt x="6801" y="5670"/>
                    <a:pt x="9880" y="5882"/>
                  </a:cubicBezTo>
                  <a:cubicBezTo>
                    <a:pt x="9894" y="5883"/>
                    <a:pt x="9908" y="5884"/>
                    <a:pt x="9921" y="5884"/>
                  </a:cubicBezTo>
                  <a:cubicBezTo>
                    <a:pt x="10265" y="5884"/>
                    <a:pt x="10539" y="5586"/>
                    <a:pt x="10503" y="5239"/>
                  </a:cubicBezTo>
                  <a:cubicBezTo>
                    <a:pt x="10372" y="3940"/>
                    <a:pt x="10634" y="2919"/>
                    <a:pt x="11281" y="2203"/>
                  </a:cubicBezTo>
                  <a:cubicBezTo>
                    <a:pt x="11975" y="1437"/>
                    <a:pt x="12981" y="1165"/>
                    <a:pt x="13632" y="1165"/>
                  </a:cubicBezTo>
                  <a:close/>
                  <a:moveTo>
                    <a:pt x="13631" y="1"/>
                  </a:moveTo>
                  <a:cubicBezTo>
                    <a:pt x="12698" y="1"/>
                    <a:pt x="11363" y="368"/>
                    <a:pt x="10413" y="1418"/>
                  </a:cubicBezTo>
                  <a:cubicBezTo>
                    <a:pt x="9665" y="2245"/>
                    <a:pt x="9291" y="3332"/>
                    <a:pt x="9300" y="4649"/>
                  </a:cubicBezTo>
                  <a:cubicBezTo>
                    <a:pt x="6556" y="4315"/>
                    <a:pt x="4306" y="3079"/>
                    <a:pt x="2438" y="887"/>
                  </a:cubicBezTo>
                  <a:cubicBezTo>
                    <a:pt x="2327" y="756"/>
                    <a:pt x="2163" y="681"/>
                    <a:pt x="1993" y="681"/>
                  </a:cubicBezTo>
                  <a:cubicBezTo>
                    <a:pt x="1966" y="681"/>
                    <a:pt x="1938" y="683"/>
                    <a:pt x="1911" y="687"/>
                  </a:cubicBezTo>
                  <a:cubicBezTo>
                    <a:pt x="1713" y="715"/>
                    <a:pt x="1541" y="843"/>
                    <a:pt x="1460" y="1025"/>
                  </a:cubicBezTo>
                  <a:cubicBezTo>
                    <a:pt x="1207" y="1582"/>
                    <a:pt x="876" y="2444"/>
                    <a:pt x="922" y="3466"/>
                  </a:cubicBezTo>
                  <a:cubicBezTo>
                    <a:pt x="952" y="4138"/>
                    <a:pt x="1138" y="4773"/>
                    <a:pt x="1479" y="5368"/>
                  </a:cubicBezTo>
                  <a:cubicBezTo>
                    <a:pt x="1469" y="5367"/>
                    <a:pt x="1459" y="5367"/>
                    <a:pt x="1449" y="5367"/>
                  </a:cubicBezTo>
                  <a:cubicBezTo>
                    <a:pt x="1114" y="5367"/>
                    <a:pt x="843" y="5650"/>
                    <a:pt x="865" y="5990"/>
                  </a:cubicBezTo>
                  <a:cubicBezTo>
                    <a:pt x="963" y="7455"/>
                    <a:pt x="1501" y="8589"/>
                    <a:pt x="2470" y="9380"/>
                  </a:cubicBezTo>
                  <a:cubicBezTo>
                    <a:pt x="2284" y="9528"/>
                    <a:pt x="2208" y="9773"/>
                    <a:pt x="2274" y="9999"/>
                  </a:cubicBezTo>
                  <a:cubicBezTo>
                    <a:pt x="2578" y="11057"/>
                    <a:pt x="3469" y="12207"/>
                    <a:pt x="4833" y="12757"/>
                  </a:cubicBezTo>
                  <a:cubicBezTo>
                    <a:pt x="3802" y="13279"/>
                    <a:pt x="2644" y="13546"/>
                    <a:pt x="1412" y="13546"/>
                  </a:cubicBezTo>
                  <a:cubicBezTo>
                    <a:pt x="1173" y="13546"/>
                    <a:pt x="932" y="13536"/>
                    <a:pt x="689" y="13516"/>
                  </a:cubicBezTo>
                  <a:cubicBezTo>
                    <a:pt x="673" y="13515"/>
                    <a:pt x="658" y="13514"/>
                    <a:pt x="642" y="13514"/>
                  </a:cubicBezTo>
                  <a:cubicBezTo>
                    <a:pt x="390" y="13514"/>
                    <a:pt x="164" y="13676"/>
                    <a:pt x="84" y="13919"/>
                  </a:cubicBezTo>
                  <a:cubicBezTo>
                    <a:pt x="0" y="14177"/>
                    <a:pt x="105" y="14460"/>
                    <a:pt x="338" y="14600"/>
                  </a:cubicBezTo>
                  <a:cubicBezTo>
                    <a:pt x="2284" y="15778"/>
                    <a:pt x="4395" y="16376"/>
                    <a:pt x="6611" y="16376"/>
                  </a:cubicBezTo>
                  <a:cubicBezTo>
                    <a:pt x="11382" y="16376"/>
                    <a:pt x="14151" y="14008"/>
                    <a:pt x="15631" y="12019"/>
                  </a:cubicBezTo>
                  <a:cubicBezTo>
                    <a:pt x="17461" y="9567"/>
                    <a:pt x="18108" y="6689"/>
                    <a:pt x="18108" y="4971"/>
                  </a:cubicBezTo>
                  <a:cubicBezTo>
                    <a:pt x="18108" y="4747"/>
                    <a:pt x="18103" y="4701"/>
                    <a:pt x="18110" y="4637"/>
                  </a:cubicBezTo>
                  <a:cubicBezTo>
                    <a:pt x="18336" y="4435"/>
                    <a:pt x="18964" y="4133"/>
                    <a:pt x="19935" y="2718"/>
                  </a:cubicBezTo>
                  <a:cubicBezTo>
                    <a:pt x="20080" y="2505"/>
                    <a:pt x="20070" y="2221"/>
                    <a:pt x="19909" y="2019"/>
                  </a:cubicBezTo>
                  <a:cubicBezTo>
                    <a:pt x="19795" y="1879"/>
                    <a:pt x="19625" y="1801"/>
                    <a:pt x="19451" y="1801"/>
                  </a:cubicBezTo>
                  <a:cubicBezTo>
                    <a:pt x="19377" y="1801"/>
                    <a:pt x="19303" y="1815"/>
                    <a:pt x="19231" y="1844"/>
                  </a:cubicBezTo>
                  <a:cubicBezTo>
                    <a:pt x="19194" y="1860"/>
                    <a:pt x="19155" y="1874"/>
                    <a:pt x="19118" y="1890"/>
                  </a:cubicBezTo>
                  <a:cubicBezTo>
                    <a:pt x="19269" y="1630"/>
                    <a:pt x="19392" y="1356"/>
                    <a:pt x="19490" y="1062"/>
                  </a:cubicBezTo>
                  <a:cubicBezTo>
                    <a:pt x="19564" y="841"/>
                    <a:pt x="19498" y="598"/>
                    <a:pt x="19327" y="443"/>
                  </a:cubicBezTo>
                  <a:cubicBezTo>
                    <a:pt x="19217" y="344"/>
                    <a:pt x="19076" y="292"/>
                    <a:pt x="18934" y="292"/>
                  </a:cubicBezTo>
                  <a:cubicBezTo>
                    <a:pt x="18853" y="292"/>
                    <a:pt x="18771" y="309"/>
                    <a:pt x="18694" y="344"/>
                  </a:cubicBezTo>
                  <a:cubicBezTo>
                    <a:pt x="18690" y="345"/>
                    <a:pt x="18676" y="351"/>
                    <a:pt x="18651" y="363"/>
                  </a:cubicBezTo>
                  <a:cubicBezTo>
                    <a:pt x="17724" y="830"/>
                    <a:pt x="16999" y="1103"/>
                    <a:pt x="16670" y="1166"/>
                  </a:cubicBezTo>
                  <a:cubicBezTo>
                    <a:pt x="16647" y="1147"/>
                    <a:pt x="16624" y="1126"/>
                    <a:pt x="16603" y="1106"/>
                  </a:cubicBezTo>
                  <a:cubicBezTo>
                    <a:pt x="16194" y="745"/>
                    <a:pt x="15347" y="1"/>
                    <a:pt x="13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</TotalTime>
  <Words>476</Words>
  <Application>Microsoft Office PowerPoint</Application>
  <PresentationFormat>Presentazione su schermo (16:9)</PresentationFormat>
  <Paragraphs>59</Paragraphs>
  <Slides>9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6" baseType="lpstr">
      <vt:lpstr>Fjalla One</vt:lpstr>
      <vt:lpstr>Roboto Condensed Light</vt:lpstr>
      <vt:lpstr>Barlow Semi Condensed Light</vt:lpstr>
      <vt:lpstr>Arial</vt:lpstr>
      <vt:lpstr>Barlow Semi Condensed</vt:lpstr>
      <vt:lpstr>Barlow Semi Condensed Medium</vt:lpstr>
      <vt:lpstr>Technology Consulting by Slidesgo</vt:lpstr>
      <vt:lpstr>WasteService</vt:lpstr>
      <vt:lpstr>Project Theme</vt:lpstr>
      <vt:lpstr>Agile Scrum Methodology</vt:lpstr>
      <vt:lpstr>Table of Contents</vt:lpstr>
      <vt:lpstr>Presentazione standard di PowerPoint</vt:lpstr>
      <vt:lpstr>Sprint 1: WasteService Core</vt:lpstr>
      <vt:lpstr>Presentazione standard di PowerPoint</vt:lpstr>
      <vt:lpstr>Presentazione standard di PowerPoint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WasteService</dc:title>
  <cp:lastModifiedBy>Michele Righi - michele.righi5@studio.unibo.it</cp:lastModifiedBy>
  <cp:revision>8</cp:revision>
  <dcterms:modified xsi:type="dcterms:W3CDTF">2023-05-27T10:22:55Z</dcterms:modified>
</cp:coreProperties>
</file>